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3"/>
  </p:handoutMasterIdLst>
  <p:sldIdLst>
    <p:sldId id="285" r:id="rId2"/>
    <p:sldId id="569" r:id="rId3"/>
    <p:sldId id="570" r:id="rId4"/>
    <p:sldId id="561" r:id="rId5"/>
    <p:sldId id="571" r:id="rId6"/>
    <p:sldId id="347" r:id="rId7"/>
    <p:sldId id="572" r:id="rId8"/>
    <p:sldId id="573" r:id="rId9"/>
    <p:sldId id="574" r:id="rId10"/>
    <p:sldId id="575" r:id="rId11"/>
    <p:sldId id="576" r:id="rId12"/>
  </p:sldIdLst>
  <p:sldSz cx="12192000" cy="6858000"/>
  <p:notesSz cx="6858000" cy="9144000"/>
  <p:embeddedFontLst>
    <p:embeddedFont>
      <p:font typeface="Inter Black" panose="020B0502030000000004" pitchFamily="34" charset="0"/>
      <p:regular r:id="rId14"/>
      <p:bold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DA2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5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04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EC0184-30E9-DDF5-9B02-494DC5D15D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A8429C-36FB-71DA-796E-24C0DF368A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80231-8000-4FE7-9745-3D04BFABA498}" type="datetimeFigureOut">
              <a:rPr lang="en-PK" smtClean="0"/>
              <a:t>5/19/26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32618-35F1-911B-A793-1D65071DA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6220309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65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3DBFB5-AC7B-EDE4-98DD-D5C0201387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3000"/>
            <a:ext cx="5715000" cy="5410200"/>
          </a:xfrm>
          <a:custGeom>
            <a:avLst/>
            <a:gdLst>
              <a:gd name="connsiteX0" fmla="*/ 0 w 5715000"/>
              <a:gd name="connsiteY0" fmla="*/ 0 h 6248400"/>
              <a:gd name="connsiteX1" fmla="*/ 5715000 w 5715000"/>
              <a:gd name="connsiteY1" fmla="*/ 0 h 6248400"/>
              <a:gd name="connsiteX2" fmla="*/ 5715000 w 5715000"/>
              <a:gd name="connsiteY2" fmla="*/ 6248400 h 6248400"/>
              <a:gd name="connsiteX3" fmla="*/ 0 w 57150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6248400">
                <a:moveTo>
                  <a:pt x="0" y="0"/>
                </a:moveTo>
                <a:lnTo>
                  <a:pt x="5715000" y="0"/>
                </a:lnTo>
                <a:lnTo>
                  <a:pt x="5715000" y="6248400"/>
                </a:lnTo>
                <a:lnTo>
                  <a:pt x="0" y="6248400"/>
                </a:ln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50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E2DAFD-6D05-63D1-2EBB-0B89750E54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0"/>
            <a:ext cx="5708650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4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AD16867-8390-49EA-2658-D0AD06F5F9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3652" y="1304982"/>
            <a:ext cx="5632539" cy="4507364"/>
          </a:xfrm>
          <a:custGeom>
            <a:avLst/>
            <a:gdLst>
              <a:gd name="connsiteX0" fmla="*/ 672192 w 5632539"/>
              <a:gd name="connsiteY0" fmla="*/ 2762830 h 4507364"/>
              <a:gd name="connsiteX1" fmla="*/ 730044 w 5632539"/>
              <a:gd name="connsiteY1" fmla="*/ 2837550 h 4507364"/>
              <a:gd name="connsiteX2" fmla="*/ 844035 w 5632539"/>
              <a:gd name="connsiteY2" fmla="*/ 2987912 h 4507364"/>
              <a:gd name="connsiteX3" fmla="*/ 979374 w 5632539"/>
              <a:gd name="connsiteY3" fmla="*/ 3163312 h 4507364"/>
              <a:gd name="connsiteX4" fmla="*/ 1111813 w 5632539"/>
              <a:gd name="connsiteY4" fmla="*/ 3335286 h 4507364"/>
              <a:gd name="connsiteX5" fmla="*/ 1242012 w 5632539"/>
              <a:gd name="connsiteY5" fmla="*/ 3503966 h 4507364"/>
              <a:gd name="connsiteX6" fmla="*/ 1374452 w 5632539"/>
              <a:gd name="connsiteY6" fmla="*/ 3675939 h 4507364"/>
              <a:gd name="connsiteX7" fmla="*/ 1509527 w 5632539"/>
              <a:gd name="connsiteY7" fmla="*/ 3851472 h 4507364"/>
              <a:gd name="connsiteX8" fmla="*/ 1637223 w 5632539"/>
              <a:gd name="connsiteY8" fmla="*/ 4016725 h 4507364"/>
              <a:gd name="connsiteX9" fmla="*/ 1772167 w 5632539"/>
              <a:gd name="connsiteY9" fmla="*/ 4191993 h 4507364"/>
              <a:gd name="connsiteX10" fmla="*/ 1905002 w 5632539"/>
              <a:gd name="connsiteY10" fmla="*/ 4363967 h 4507364"/>
              <a:gd name="connsiteX11" fmla="*/ 2003837 w 5632539"/>
              <a:gd name="connsiteY11" fmla="*/ 4491004 h 4507364"/>
              <a:gd name="connsiteX12" fmla="*/ 2011217 w 5632539"/>
              <a:gd name="connsiteY12" fmla="*/ 4506027 h 4507364"/>
              <a:gd name="connsiteX13" fmla="*/ 766811 w 5632539"/>
              <a:gd name="connsiteY13" fmla="*/ 4506027 h 4507364"/>
              <a:gd name="connsiteX14" fmla="*/ 614210 w 5632539"/>
              <a:gd name="connsiteY14" fmla="*/ 4428408 h 4507364"/>
              <a:gd name="connsiteX15" fmla="*/ 464375 w 5632539"/>
              <a:gd name="connsiteY15" fmla="*/ 4232845 h 4507364"/>
              <a:gd name="connsiteX16" fmla="*/ 334306 w 5632539"/>
              <a:gd name="connsiteY16" fmla="*/ 4064166 h 4507364"/>
              <a:gd name="connsiteX17" fmla="*/ 196860 w 5632539"/>
              <a:gd name="connsiteY17" fmla="*/ 3885471 h 4507364"/>
              <a:gd name="connsiteX18" fmla="*/ 74172 w 5632539"/>
              <a:gd name="connsiteY18" fmla="*/ 3727334 h 4507364"/>
              <a:gd name="connsiteX19" fmla="*/ 29630 w 5632539"/>
              <a:gd name="connsiteY19" fmla="*/ 3670536 h 4507364"/>
              <a:gd name="connsiteX20" fmla="*/ 62707 w 5632539"/>
              <a:gd name="connsiteY20" fmla="*/ 3441765 h 4507364"/>
              <a:gd name="connsiteX21" fmla="*/ 83264 w 5632539"/>
              <a:gd name="connsiteY21" fmla="*/ 3418308 h 4507364"/>
              <a:gd name="connsiteX22" fmla="*/ 248122 w 5632539"/>
              <a:gd name="connsiteY22" fmla="*/ 3232102 h 4507364"/>
              <a:gd name="connsiteX23" fmla="*/ 379903 w 5632539"/>
              <a:gd name="connsiteY23" fmla="*/ 3085430 h 4507364"/>
              <a:gd name="connsiteX24" fmla="*/ 515109 w 5632539"/>
              <a:gd name="connsiteY24" fmla="*/ 2934145 h 4507364"/>
              <a:gd name="connsiteX25" fmla="*/ 644650 w 5632539"/>
              <a:gd name="connsiteY25" fmla="*/ 2789186 h 4507364"/>
              <a:gd name="connsiteX26" fmla="*/ 672192 w 5632539"/>
              <a:gd name="connsiteY26" fmla="*/ 2762830 h 4507364"/>
              <a:gd name="connsiteX27" fmla="*/ 4032372 w 5632539"/>
              <a:gd name="connsiteY27" fmla="*/ 1950517 h 4507364"/>
              <a:gd name="connsiteX28" fmla="*/ 4048153 w 5632539"/>
              <a:gd name="connsiteY28" fmla="*/ 1961866 h 4507364"/>
              <a:gd name="connsiteX29" fmla="*/ 4151469 w 5632539"/>
              <a:gd name="connsiteY29" fmla="*/ 2099445 h 4507364"/>
              <a:gd name="connsiteX30" fmla="*/ 4286808 w 5632539"/>
              <a:gd name="connsiteY30" fmla="*/ 2274582 h 4507364"/>
              <a:gd name="connsiteX31" fmla="*/ 4419511 w 5632539"/>
              <a:gd name="connsiteY31" fmla="*/ 2446556 h 4507364"/>
              <a:gd name="connsiteX32" fmla="*/ 4549711 w 5632539"/>
              <a:gd name="connsiteY32" fmla="*/ 2615104 h 4507364"/>
              <a:gd name="connsiteX33" fmla="*/ 4681492 w 5632539"/>
              <a:gd name="connsiteY33" fmla="*/ 2785365 h 4507364"/>
              <a:gd name="connsiteX34" fmla="*/ 4817753 w 5632539"/>
              <a:gd name="connsiteY34" fmla="*/ 2962346 h 4507364"/>
              <a:gd name="connsiteX35" fmla="*/ 4943077 w 5632539"/>
              <a:gd name="connsiteY35" fmla="*/ 3124305 h 4507364"/>
              <a:gd name="connsiteX36" fmla="*/ 5080656 w 5632539"/>
              <a:gd name="connsiteY36" fmla="*/ 3302868 h 4507364"/>
              <a:gd name="connsiteX37" fmla="*/ 5198467 w 5632539"/>
              <a:gd name="connsiteY37" fmla="*/ 3454811 h 4507364"/>
              <a:gd name="connsiteX38" fmla="*/ 5347380 w 5632539"/>
              <a:gd name="connsiteY38" fmla="*/ 3648529 h 4507364"/>
              <a:gd name="connsiteX39" fmla="*/ 5473890 w 5632539"/>
              <a:gd name="connsiteY39" fmla="*/ 3812069 h 4507364"/>
              <a:gd name="connsiteX40" fmla="*/ 5595260 w 5632539"/>
              <a:gd name="connsiteY40" fmla="*/ 3969020 h 4507364"/>
              <a:gd name="connsiteX41" fmla="*/ 5626755 w 5632539"/>
              <a:gd name="connsiteY41" fmla="*/ 4104622 h 4507364"/>
              <a:gd name="connsiteX42" fmla="*/ 5455440 w 5632539"/>
              <a:gd name="connsiteY42" fmla="*/ 4234690 h 4507364"/>
              <a:gd name="connsiteX43" fmla="*/ 4489882 w 5632539"/>
              <a:gd name="connsiteY43" fmla="*/ 4236140 h 4507364"/>
              <a:gd name="connsiteX44" fmla="*/ 4376946 w 5632539"/>
              <a:gd name="connsiteY44" fmla="*/ 4179342 h 4507364"/>
              <a:gd name="connsiteX45" fmla="*/ 4235545 w 5632539"/>
              <a:gd name="connsiteY45" fmla="*/ 3993268 h 4507364"/>
              <a:gd name="connsiteX46" fmla="*/ 4105346 w 5632539"/>
              <a:gd name="connsiteY46" fmla="*/ 3824720 h 4507364"/>
              <a:gd name="connsiteX47" fmla="*/ 3972643 w 5632539"/>
              <a:gd name="connsiteY47" fmla="*/ 3653405 h 4507364"/>
              <a:gd name="connsiteX48" fmla="*/ 3842443 w 5632539"/>
              <a:gd name="connsiteY48" fmla="*/ 3484857 h 4507364"/>
              <a:gd name="connsiteX49" fmla="*/ 3706050 w 5632539"/>
              <a:gd name="connsiteY49" fmla="*/ 3307876 h 4507364"/>
              <a:gd name="connsiteX50" fmla="*/ 3575719 w 5632539"/>
              <a:gd name="connsiteY50" fmla="*/ 3139328 h 4507364"/>
              <a:gd name="connsiteX51" fmla="*/ 3443015 w 5632539"/>
              <a:gd name="connsiteY51" fmla="*/ 2968013 h 4507364"/>
              <a:gd name="connsiteX52" fmla="*/ 3312553 w 5632539"/>
              <a:gd name="connsiteY52" fmla="*/ 2799597 h 4507364"/>
              <a:gd name="connsiteX53" fmla="*/ 3233879 w 5632539"/>
              <a:gd name="connsiteY53" fmla="*/ 2696544 h 4507364"/>
              <a:gd name="connsiteX54" fmla="*/ 3310181 w 5632539"/>
              <a:gd name="connsiteY54" fmla="*/ 2624856 h 4507364"/>
              <a:gd name="connsiteX55" fmla="*/ 3416923 w 5632539"/>
              <a:gd name="connsiteY55" fmla="*/ 2523253 h 4507364"/>
              <a:gd name="connsiteX56" fmla="*/ 3623951 w 5632539"/>
              <a:gd name="connsiteY56" fmla="*/ 2329008 h 4507364"/>
              <a:gd name="connsiteX57" fmla="*/ 3748220 w 5632539"/>
              <a:gd name="connsiteY57" fmla="*/ 2213172 h 4507364"/>
              <a:gd name="connsiteX58" fmla="*/ 3958278 w 5632539"/>
              <a:gd name="connsiteY58" fmla="*/ 2016160 h 4507364"/>
              <a:gd name="connsiteX59" fmla="*/ 4016789 w 5632539"/>
              <a:gd name="connsiteY59" fmla="*/ 1960417 h 4507364"/>
              <a:gd name="connsiteX60" fmla="*/ 4032372 w 5632539"/>
              <a:gd name="connsiteY60" fmla="*/ 1950517 h 4507364"/>
              <a:gd name="connsiteX61" fmla="*/ 1466189 w 5632539"/>
              <a:gd name="connsiteY61" fmla="*/ 1275503 h 4507364"/>
              <a:gd name="connsiteX62" fmla="*/ 1525869 w 5632539"/>
              <a:gd name="connsiteY62" fmla="*/ 1283722 h 4507364"/>
              <a:gd name="connsiteX63" fmla="*/ 1984466 w 5632539"/>
              <a:gd name="connsiteY63" fmla="*/ 1340124 h 4507364"/>
              <a:gd name="connsiteX64" fmla="*/ 2346072 w 5632539"/>
              <a:gd name="connsiteY64" fmla="*/ 1385589 h 4507364"/>
              <a:gd name="connsiteX65" fmla="*/ 2484442 w 5632539"/>
              <a:gd name="connsiteY65" fmla="*/ 1614624 h 4507364"/>
              <a:gd name="connsiteX66" fmla="*/ 2451892 w 5632539"/>
              <a:gd name="connsiteY66" fmla="*/ 1713328 h 4507364"/>
              <a:gd name="connsiteX67" fmla="*/ 2381126 w 5632539"/>
              <a:gd name="connsiteY67" fmla="*/ 1922991 h 4507364"/>
              <a:gd name="connsiteX68" fmla="*/ 2315236 w 5632539"/>
              <a:gd name="connsiteY68" fmla="*/ 2119213 h 4507364"/>
              <a:gd name="connsiteX69" fmla="*/ 2298236 w 5632539"/>
              <a:gd name="connsiteY69" fmla="*/ 2158747 h 4507364"/>
              <a:gd name="connsiteX70" fmla="*/ 2303639 w 5632539"/>
              <a:gd name="connsiteY70" fmla="*/ 2183126 h 4507364"/>
              <a:gd name="connsiteX71" fmla="*/ 2338429 w 5632539"/>
              <a:gd name="connsiteY71" fmla="*/ 2226350 h 4507364"/>
              <a:gd name="connsiteX72" fmla="*/ 2434102 w 5632539"/>
              <a:gd name="connsiteY72" fmla="*/ 2351674 h 4507364"/>
              <a:gd name="connsiteX73" fmla="*/ 2562983 w 5632539"/>
              <a:gd name="connsiteY73" fmla="*/ 2518245 h 4507364"/>
              <a:gd name="connsiteX74" fmla="*/ 2696741 w 5632539"/>
              <a:gd name="connsiteY74" fmla="*/ 2691800 h 4507364"/>
              <a:gd name="connsiteX75" fmla="*/ 2828522 w 5632539"/>
              <a:gd name="connsiteY75" fmla="*/ 2863115 h 4507364"/>
              <a:gd name="connsiteX76" fmla="*/ 2963466 w 5632539"/>
              <a:gd name="connsiteY76" fmla="*/ 3038384 h 4507364"/>
              <a:gd name="connsiteX77" fmla="*/ 3092083 w 5632539"/>
              <a:gd name="connsiteY77" fmla="*/ 3204955 h 4507364"/>
              <a:gd name="connsiteX78" fmla="*/ 3226763 w 5632539"/>
              <a:gd name="connsiteY78" fmla="*/ 3379960 h 4507364"/>
              <a:gd name="connsiteX79" fmla="*/ 3357885 w 5632539"/>
              <a:gd name="connsiteY79" fmla="*/ 3550221 h 4507364"/>
              <a:gd name="connsiteX80" fmla="*/ 3494015 w 5632539"/>
              <a:gd name="connsiteY80" fmla="*/ 3726939 h 4507364"/>
              <a:gd name="connsiteX81" fmla="*/ 3621447 w 5632539"/>
              <a:gd name="connsiteY81" fmla="*/ 3891797 h 4507364"/>
              <a:gd name="connsiteX82" fmla="*/ 3756127 w 5632539"/>
              <a:gd name="connsiteY82" fmla="*/ 4067065 h 4507364"/>
              <a:gd name="connsiteX83" fmla="*/ 3890016 w 5632539"/>
              <a:gd name="connsiteY83" fmla="*/ 4240357 h 4507364"/>
              <a:gd name="connsiteX84" fmla="*/ 3913605 w 5632539"/>
              <a:gd name="connsiteY84" fmla="*/ 4400998 h 4507364"/>
              <a:gd name="connsiteX85" fmla="*/ 3761003 w 5632539"/>
              <a:gd name="connsiteY85" fmla="*/ 4506423 h 4507364"/>
              <a:gd name="connsiteX86" fmla="*/ 3186570 w 5632539"/>
              <a:gd name="connsiteY86" fmla="*/ 4506027 h 4507364"/>
              <a:gd name="connsiteX87" fmla="*/ 2631905 w 5632539"/>
              <a:gd name="connsiteY87" fmla="*/ 4507213 h 4507364"/>
              <a:gd name="connsiteX88" fmla="*/ 2563906 w 5632539"/>
              <a:gd name="connsiteY88" fmla="*/ 4473477 h 4507364"/>
              <a:gd name="connsiteX89" fmla="*/ 2460458 w 5632539"/>
              <a:gd name="connsiteY89" fmla="*/ 4336293 h 4507364"/>
              <a:gd name="connsiteX90" fmla="*/ 2315499 w 5632539"/>
              <a:gd name="connsiteY90" fmla="*/ 4147847 h 4507364"/>
              <a:gd name="connsiteX91" fmla="*/ 2203090 w 5632539"/>
              <a:gd name="connsiteY91" fmla="*/ 4002888 h 4507364"/>
              <a:gd name="connsiteX92" fmla="*/ 2053387 w 5632539"/>
              <a:gd name="connsiteY92" fmla="*/ 3807984 h 4507364"/>
              <a:gd name="connsiteX93" fmla="*/ 1922529 w 5632539"/>
              <a:gd name="connsiteY93" fmla="*/ 3637328 h 4507364"/>
              <a:gd name="connsiteX94" fmla="*/ 1787322 w 5632539"/>
              <a:gd name="connsiteY94" fmla="*/ 3461928 h 4507364"/>
              <a:gd name="connsiteX95" fmla="*/ 1654750 w 5632539"/>
              <a:gd name="connsiteY95" fmla="*/ 3289953 h 4507364"/>
              <a:gd name="connsiteX96" fmla="*/ 1524683 w 5632539"/>
              <a:gd name="connsiteY96" fmla="*/ 3121142 h 4507364"/>
              <a:gd name="connsiteX97" fmla="*/ 1392111 w 5632539"/>
              <a:gd name="connsiteY97" fmla="*/ 2949827 h 4507364"/>
              <a:gd name="connsiteX98" fmla="*/ 1257036 w 5632539"/>
              <a:gd name="connsiteY98" fmla="*/ 2774163 h 4507364"/>
              <a:gd name="connsiteX99" fmla="*/ 1128154 w 5632539"/>
              <a:gd name="connsiteY99" fmla="*/ 2607329 h 4507364"/>
              <a:gd name="connsiteX100" fmla="*/ 1005862 w 5632539"/>
              <a:gd name="connsiteY100" fmla="*/ 2451169 h 4507364"/>
              <a:gd name="connsiteX101" fmla="*/ 990180 w 5632539"/>
              <a:gd name="connsiteY101" fmla="*/ 2373286 h 4507364"/>
              <a:gd name="connsiteX102" fmla="*/ 1045001 w 5632539"/>
              <a:gd name="connsiteY102" fmla="*/ 2177065 h 4507364"/>
              <a:gd name="connsiteX103" fmla="*/ 1115767 w 5632539"/>
              <a:gd name="connsiteY103" fmla="*/ 1925890 h 4507364"/>
              <a:gd name="connsiteX104" fmla="*/ 1176254 w 5632539"/>
              <a:gd name="connsiteY104" fmla="*/ 1710824 h 4507364"/>
              <a:gd name="connsiteX105" fmla="*/ 1244648 w 5632539"/>
              <a:gd name="connsiteY105" fmla="*/ 1469797 h 4507364"/>
              <a:gd name="connsiteX106" fmla="*/ 1271664 w 5632539"/>
              <a:gd name="connsiteY106" fmla="*/ 1381372 h 4507364"/>
              <a:gd name="connsiteX107" fmla="*/ 1405816 w 5632539"/>
              <a:gd name="connsiteY107" fmla="*/ 1276870 h 4507364"/>
              <a:gd name="connsiteX108" fmla="*/ 1466189 w 5632539"/>
              <a:gd name="connsiteY108" fmla="*/ 1275503 h 4507364"/>
              <a:gd name="connsiteX109" fmla="*/ 3223725 w 5632539"/>
              <a:gd name="connsiteY109" fmla="*/ 9 h 4507364"/>
              <a:gd name="connsiteX110" fmla="*/ 3275258 w 5632539"/>
              <a:gd name="connsiteY110" fmla="*/ 6503 h 4507364"/>
              <a:gd name="connsiteX111" fmla="*/ 3379101 w 5632539"/>
              <a:gd name="connsiteY111" fmla="*/ 78323 h 4507364"/>
              <a:gd name="connsiteX112" fmla="*/ 3493619 w 5632539"/>
              <a:gd name="connsiteY112" fmla="*/ 215112 h 4507364"/>
              <a:gd name="connsiteX113" fmla="*/ 3623950 w 5632539"/>
              <a:gd name="connsiteY113" fmla="*/ 367714 h 4507364"/>
              <a:gd name="connsiteX114" fmla="*/ 3754018 w 5632539"/>
              <a:gd name="connsiteY114" fmla="*/ 520316 h 4507364"/>
              <a:gd name="connsiteX115" fmla="*/ 3902798 w 5632539"/>
              <a:gd name="connsiteY115" fmla="*/ 691631 h 4507364"/>
              <a:gd name="connsiteX116" fmla="*/ 3904511 w 5632539"/>
              <a:gd name="connsiteY116" fmla="*/ 878365 h 4507364"/>
              <a:gd name="connsiteX117" fmla="*/ 3883690 w 5632539"/>
              <a:gd name="connsiteY117" fmla="*/ 883768 h 4507364"/>
              <a:gd name="connsiteX118" fmla="*/ 3404008 w 5632539"/>
              <a:gd name="connsiteY118" fmla="*/ 883768 h 4507364"/>
              <a:gd name="connsiteX119" fmla="*/ 3110927 w 5632539"/>
              <a:gd name="connsiteY119" fmla="*/ 958092 h 4507364"/>
              <a:gd name="connsiteX120" fmla="*/ 2981255 w 5632539"/>
              <a:gd name="connsiteY120" fmla="*/ 1065889 h 4507364"/>
              <a:gd name="connsiteX121" fmla="*/ 2955690 w 5632539"/>
              <a:gd name="connsiteY121" fmla="*/ 1097648 h 4507364"/>
              <a:gd name="connsiteX122" fmla="*/ 2967550 w 5632539"/>
              <a:gd name="connsiteY122" fmla="*/ 1181856 h 4507364"/>
              <a:gd name="connsiteX123" fmla="*/ 3065568 w 5632539"/>
              <a:gd name="connsiteY123" fmla="*/ 1168230 h 4507364"/>
              <a:gd name="connsiteX124" fmla="*/ 3065726 w 5632539"/>
              <a:gd name="connsiteY124" fmla="*/ 1168019 h 4507364"/>
              <a:gd name="connsiteX125" fmla="*/ 3107106 w 5632539"/>
              <a:gd name="connsiteY125" fmla="*/ 1117020 h 4507364"/>
              <a:gd name="connsiteX126" fmla="*/ 3336009 w 5632539"/>
              <a:gd name="connsiteY126" fmla="*/ 1012781 h 4507364"/>
              <a:gd name="connsiteX127" fmla="*/ 3396233 w 5632539"/>
              <a:gd name="connsiteY127" fmla="*/ 1008696 h 4507364"/>
              <a:gd name="connsiteX128" fmla="*/ 3980153 w 5632539"/>
              <a:gd name="connsiteY128" fmla="*/ 1008696 h 4507364"/>
              <a:gd name="connsiteX129" fmla="*/ 4009804 w 5632539"/>
              <a:gd name="connsiteY129" fmla="*/ 1022533 h 4507364"/>
              <a:gd name="connsiteX130" fmla="*/ 4128407 w 5632539"/>
              <a:gd name="connsiteY130" fmla="*/ 1163143 h 4507364"/>
              <a:gd name="connsiteX131" fmla="*/ 4170313 w 5632539"/>
              <a:gd name="connsiteY131" fmla="*/ 1292816 h 4507364"/>
              <a:gd name="connsiteX132" fmla="*/ 4029703 w 5632539"/>
              <a:gd name="connsiteY132" fmla="*/ 1430922 h 4507364"/>
              <a:gd name="connsiteX133" fmla="*/ 3886326 w 5632539"/>
              <a:gd name="connsiteY133" fmla="*/ 1414186 h 4507364"/>
              <a:gd name="connsiteX134" fmla="*/ 3722654 w 5632539"/>
              <a:gd name="connsiteY134" fmla="*/ 1338807 h 4507364"/>
              <a:gd name="connsiteX135" fmla="*/ 3652151 w 5632539"/>
              <a:gd name="connsiteY135" fmla="*/ 1295188 h 4507364"/>
              <a:gd name="connsiteX136" fmla="*/ 3563067 w 5632539"/>
              <a:gd name="connsiteY136" fmla="*/ 1308366 h 4507364"/>
              <a:gd name="connsiteX137" fmla="*/ 3552920 w 5632539"/>
              <a:gd name="connsiteY137" fmla="*/ 1368853 h 4507364"/>
              <a:gd name="connsiteX138" fmla="*/ 3582966 w 5632539"/>
              <a:gd name="connsiteY138" fmla="*/ 1399031 h 4507364"/>
              <a:gd name="connsiteX139" fmla="*/ 3936270 w 5632539"/>
              <a:gd name="connsiteY139" fmla="*/ 1551897 h 4507364"/>
              <a:gd name="connsiteX140" fmla="*/ 3945890 w 5632539"/>
              <a:gd name="connsiteY140" fmla="*/ 1555455 h 4507364"/>
              <a:gd name="connsiteX141" fmla="*/ 3828474 w 5632539"/>
              <a:gd name="connsiteY141" fmla="*/ 1665360 h 4507364"/>
              <a:gd name="connsiteX142" fmla="*/ 3754149 w 5632539"/>
              <a:gd name="connsiteY142" fmla="*/ 1734677 h 4507364"/>
              <a:gd name="connsiteX143" fmla="*/ 3642663 w 5632539"/>
              <a:gd name="connsiteY143" fmla="*/ 1840101 h 4507364"/>
              <a:gd name="connsiteX144" fmla="*/ 3444201 w 5632539"/>
              <a:gd name="connsiteY144" fmla="*/ 2025517 h 4507364"/>
              <a:gd name="connsiteX145" fmla="*/ 3313870 w 5632539"/>
              <a:gd name="connsiteY145" fmla="*/ 2149918 h 4507364"/>
              <a:gd name="connsiteX146" fmla="*/ 3109610 w 5632539"/>
              <a:gd name="connsiteY146" fmla="*/ 2341000 h 4507364"/>
              <a:gd name="connsiteX147" fmla="*/ 3030541 w 5632539"/>
              <a:gd name="connsiteY147" fmla="*/ 2413611 h 4507364"/>
              <a:gd name="connsiteX148" fmla="*/ 3013278 w 5632539"/>
              <a:gd name="connsiteY148" fmla="*/ 2411371 h 4507364"/>
              <a:gd name="connsiteX149" fmla="*/ 2921031 w 5632539"/>
              <a:gd name="connsiteY149" fmla="*/ 2289079 h 4507364"/>
              <a:gd name="connsiteX150" fmla="*/ 2779630 w 5632539"/>
              <a:gd name="connsiteY150" fmla="*/ 2105640 h 4507364"/>
              <a:gd name="connsiteX151" fmla="*/ 2651012 w 5632539"/>
              <a:gd name="connsiteY151" fmla="*/ 1938410 h 4507364"/>
              <a:gd name="connsiteX152" fmla="*/ 2647454 w 5632539"/>
              <a:gd name="connsiteY152" fmla="*/ 1933270 h 4507364"/>
              <a:gd name="connsiteX153" fmla="*/ 2618067 w 5632539"/>
              <a:gd name="connsiteY153" fmla="*/ 1875682 h 4507364"/>
              <a:gd name="connsiteX154" fmla="*/ 2640997 w 5632539"/>
              <a:gd name="connsiteY154" fmla="*/ 1812032 h 4507364"/>
              <a:gd name="connsiteX155" fmla="*/ 2651539 w 5632539"/>
              <a:gd name="connsiteY155" fmla="*/ 1782777 h 4507364"/>
              <a:gd name="connsiteX156" fmla="*/ 2699771 w 5632539"/>
              <a:gd name="connsiteY156" fmla="*/ 1632415 h 4507364"/>
              <a:gd name="connsiteX157" fmla="*/ 2744708 w 5632539"/>
              <a:gd name="connsiteY157" fmla="*/ 1501556 h 4507364"/>
              <a:gd name="connsiteX158" fmla="*/ 2733375 w 5632539"/>
              <a:gd name="connsiteY158" fmla="*/ 1328001 h 4507364"/>
              <a:gd name="connsiteX159" fmla="*/ 2569572 w 5632539"/>
              <a:gd name="connsiteY159" fmla="*/ 1209398 h 4507364"/>
              <a:gd name="connsiteX160" fmla="*/ 2161051 w 5632539"/>
              <a:gd name="connsiteY160" fmla="*/ 1157477 h 4507364"/>
              <a:gd name="connsiteX161" fmla="*/ 2110447 w 5632539"/>
              <a:gd name="connsiteY161" fmla="*/ 1152337 h 4507364"/>
              <a:gd name="connsiteX162" fmla="*/ 2246050 w 5632539"/>
              <a:gd name="connsiteY162" fmla="*/ 999735 h 4507364"/>
              <a:gd name="connsiteX163" fmla="*/ 2266212 w 5632539"/>
              <a:gd name="connsiteY163" fmla="*/ 975883 h 4507364"/>
              <a:gd name="connsiteX164" fmla="*/ 2433837 w 5632539"/>
              <a:gd name="connsiteY164" fmla="*/ 786382 h 4507364"/>
              <a:gd name="connsiteX165" fmla="*/ 2561138 w 5632539"/>
              <a:gd name="connsiteY165" fmla="*/ 644718 h 4507364"/>
              <a:gd name="connsiteX166" fmla="*/ 2697399 w 5632539"/>
              <a:gd name="connsiteY166" fmla="*/ 491720 h 4507364"/>
              <a:gd name="connsiteX167" fmla="*/ 2831157 w 5632539"/>
              <a:gd name="connsiteY167" fmla="*/ 345180 h 4507364"/>
              <a:gd name="connsiteX168" fmla="*/ 2962937 w 5632539"/>
              <a:gd name="connsiteY168" fmla="*/ 198771 h 4507364"/>
              <a:gd name="connsiteX169" fmla="*/ 3091687 w 5632539"/>
              <a:gd name="connsiteY169" fmla="*/ 55789 h 4507364"/>
              <a:gd name="connsiteX170" fmla="*/ 3223725 w 5632539"/>
              <a:gd name="connsiteY170" fmla="*/ 9 h 450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5632539" h="4507364">
                <a:moveTo>
                  <a:pt x="672192" y="2762830"/>
                </a:moveTo>
                <a:cubicBezTo>
                  <a:pt x="692223" y="2787341"/>
                  <a:pt x="710278" y="2813170"/>
                  <a:pt x="730044" y="2837550"/>
                </a:cubicBezTo>
                <a:cubicBezTo>
                  <a:pt x="769579" y="2886441"/>
                  <a:pt x="805160" y="2938494"/>
                  <a:pt x="844035" y="2987912"/>
                </a:cubicBezTo>
                <a:cubicBezTo>
                  <a:pt x="889762" y="3045895"/>
                  <a:pt x="934305" y="3104801"/>
                  <a:pt x="979374" y="3163312"/>
                </a:cubicBezTo>
                <a:cubicBezTo>
                  <a:pt x="1024443" y="3221823"/>
                  <a:pt x="1067403" y="3278225"/>
                  <a:pt x="1111813" y="3335286"/>
                </a:cubicBezTo>
                <a:cubicBezTo>
                  <a:pt x="1156223" y="3392347"/>
                  <a:pt x="1198525" y="3447827"/>
                  <a:pt x="1242012" y="3503966"/>
                </a:cubicBezTo>
                <a:cubicBezTo>
                  <a:pt x="1285500" y="3560104"/>
                  <a:pt x="1330174" y="3618747"/>
                  <a:pt x="1374452" y="3675939"/>
                </a:cubicBezTo>
                <a:cubicBezTo>
                  <a:pt x="1418730" y="3733132"/>
                  <a:pt x="1464458" y="3792961"/>
                  <a:pt x="1509527" y="3851472"/>
                </a:cubicBezTo>
                <a:cubicBezTo>
                  <a:pt x="1551961" y="3906556"/>
                  <a:pt x="1594526" y="3961640"/>
                  <a:pt x="1637223" y="4016725"/>
                </a:cubicBezTo>
                <a:cubicBezTo>
                  <a:pt x="1682292" y="4075104"/>
                  <a:pt x="1726966" y="4133746"/>
                  <a:pt x="1772167" y="4191993"/>
                </a:cubicBezTo>
                <a:cubicBezTo>
                  <a:pt x="1817367" y="4250241"/>
                  <a:pt x="1859801" y="4307433"/>
                  <a:pt x="1905002" y="4363967"/>
                </a:cubicBezTo>
                <a:cubicBezTo>
                  <a:pt x="1938474" y="4405874"/>
                  <a:pt x="1967993" y="4450942"/>
                  <a:pt x="2003837" y="4491004"/>
                </a:cubicBezTo>
                <a:cubicBezTo>
                  <a:pt x="2008160" y="4494865"/>
                  <a:pt x="2010808" y="4500255"/>
                  <a:pt x="2011217" y="4506027"/>
                </a:cubicBezTo>
                <a:lnTo>
                  <a:pt x="766811" y="4506027"/>
                </a:lnTo>
                <a:cubicBezTo>
                  <a:pt x="706139" y="4507397"/>
                  <a:pt x="648828" y="4478248"/>
                  <a:pt x="614210" y="4428408"/>
                </a:cubicBezTo>
                <a:cubicBezTo>
                  <a:pt x="565055" y="4362518"/>
                  <a:pt x="514187" y="4298209"/>
                  <a:pt x="464375" y="4232845"/>
                </a:cubicBezTo>
                <a:cubicBezTo>
                  <a:pt x="421282" y="4176443"/>
                  <a:pt x="377663" y="4120304"/>
                  <a:pt x="334306" y="4064166"/>
                </a:cubicBezTo>
                <a:cubicBezTo>
                  <a:pt x="288315" y="4004601"/>
                  <a:pt x="242851" y="3944904"/>
                  <a:pt x="196860" y="3885471"/>
                </a:cubicBezTo>
                <a:cubicBezTo>
                  <a:pt x="155876" y="3832759"/>
                  <a:pt x="114233" y="3780046"/>
                  <a:pt x="74172" y="3727334"/>
                </a:cubicBezTo>
                <a:cubicBezTo>
                  <a:pt x="59808" y="3708094"/>
                  <a:pt x="42939" y="3690699"/>
                  <a:pt x="29630" y="3670536"/>
                </a:cubicBezTo>
                <a:cubicBezTo>
                  <a:pt x="-20202" y="3597214"/>
                  <a:pt x="-5854" y="3497969"/>
                  <a:pt x="62707" y="3441765"/>
                </a:cubicBezTo>
                <a:cubicBezTo>
                  <a:pt x="70138" y="3434478"/>
                  <a:pt x="77009" y="3426637"/>
                  <a:pt x="83264" y="3418308"/>
                </a:cubicBezTo>
                <a:cubicBezTo>
                  <a:pt x="138086" y="3356108"/>
                  <a:pt x="192247" y="3293380"/>
                  <a:pt x="248122" y="3232102"/>
                </a:cubicBezTo>
                <a:cubicBezTo>
                  <a:pt x="292269" y="3183607"/>
                  <a:pt x="335625" y="3134452"/>
                  <a:pt x="379903" y="3085430"/>
                </a:cubicBezTo>
                <a:cubicBezTo>
                  <a:pt x="424181" y="3036407"/>
                  <a:pt x="470173" y="2984749"/>
                  <a:pt x="515109" y="2934145"/>
                </a:cubicBezTo>
                <a:cubicBezTo>
                  <a:pt x="558071" y="2885782"/>
                  <a:pt x="602217" y="2838209"/>
                  <a:pt x="644650" y="2789186"/>
                </a:cubicBezTo>
                <a:cubicBezTo>
                  <a:pt x="653347" y="2779909"/>
                  <a:pt x="662547" y="2771106"/>
                  <a:pt x="672192" y="2762830"/>
                </a:cubicBezTo>
                <a:close/>
                <a:moveTo>
                  <a:pt x="4032372" y="1950517"/>
                </a:moveTo>
                <a:cubicBezTo>
                  <a:pt x="4037248" y="1950204"/>
                  <a:pt x="4042157" y="1953432"/>
                  <a:pt x="4048153" y="1961866"/>
                </a:cubicBezTo>
                <a:cubicBezTo>
                  <a:pt x="4081454" y="2008517"/>
                  <a:pt x="4115888" y="2054377"/>
                  <a:pt x="4151469" y="2099445"/>
                </a:cubicBezTo>
                <a:cubicBezTo>
                  <a:pt x="4197197" y="2157297"/>
                  <a:pt x="4241871" y="2216071"/>
                  <a:pt x="4286808" y="2274582"/>
                </a:cubicBezTo>
                <a:cubicBezTo>
                  <a:pt x="4331745" y="2333093"/>
                  <a:pt x="4375101" y="2389363"/>
                  <a:pt x="4419511" y="2446556"/>
                </a:cubicBezTo>
                <a:cubicBezTo>
                  <a:pt x="4463921" y="2503749"/>
                  <a:pt x="4506223" y="2558965"/>
                  <a:pt x="4549711" y="2615104"/>
                </a:cubicBezTo>
                <a:cubicBezTo>
                  <a:pt x="4593198" y="2671243"/>
                  <a:pt x="4637345" y="2728699"/>
                  <a:pt x="4681492" y="2785365"/>
                </a:cubicBezTo>
                <a:cubicBezTo>
                  <a:pt x="4726956" y="2844271"/>
                  <a:pt x="4772157" y="2903968"/>
                  <a:pt x="4817753" y="2962346"/>
                </a:cubicBezTo>
                <a:cubicBezTo>
                  <a:pt x="4859527" y="3016377"/>
                  <a:pt x="4901434" y="3070143"/>
                  <a:pt x="4943077" y="3124305"/>
                </a:cubicBezTo>
                <a:cubicBezTo>
                  <a:pt x="4988804" y="3183870"/>
                  <a:pt x="5035323" y="3242908"/>
                  <a:pt x="5080656" y="3302868"/>
                </a:cubicBezTo>
                <a:cubicBezTo>
                  <a:pt x="5120190" y="3353736"/>
                  <a:pt x="5159724" y="3403812"/>
                  <a:pt x="5198467" y="3454811"/>
                </a:cubicBezTo>
                <a:cubicBezTo>
                  <a:pt x="5247885" y="3519648"/>
                  <a:pt x="5297962" y="3583825"/>
                  <a:pt x="5347380" y="3648529"/>
                </a:cubicBezTo>
                <a:cubicBezTo>
                  <a:pt x="5389023" y="3703350"/>
                  <a:pt x="5431588" y="3757644"/>
                  <a:pt x="5473890" y="3812069"/>
                </a:cubicBezTo>
                <a:cubicBezTo>
                  <a:pt x="5514346" y="3864782"/>
                  <a:pt x="5555330" y="3916308"/>
                  <a:pt x="5595260" y="3969020"/>
                </a:cubicBezTo>
                <a:cubicBezTo>
                  <a:pt x="5626228" y="4009740"/>
                  <a:pt x="5641778" y="4055073"/>
                  <a:pt x="5626755" y="4104622"/>
                </a:cubicBezTo>
                <a:cubicBezTo>
                  <a:pt x="5604089" y="4179342"/>
                  <a:pt x="5546501" y="4234559"/>
                  <a:pt x="5455440" y="4234690"/>
                </a:cubicBezTo>
                <a:cubicBezTo>
                  <a:pt x="5133631" y="4234690"/>
                  <a:pt x="4811691" y="4233504"/>
                  <a:pt x="4489882" y="4236140"/>
                </a:cubicBezTo>
                <a:cubicBezTo>
                  <a:pt x="4438224" y="4236140"/>
                  <a:pt x="4406465" y="4222962"/>
                  <a:pt x="4376946" y="4179342"/>
                </a:cubicBezTo>
                <a:cubicBezTo>
                  <a:pt x="4333854" y="4114770"/>
                  <a:pt x="4282855" y="4055205"/>
                  <a:pt x="4235545" y="3993268"/>
                </a:cubicBezTo>
                <a:cubicBezTo>
                  <a:pt x="4192321" y="3936997"/>
                  <a:pt x="4148438" y="3881122"/>
                  <a:pt x="4105346" y="3824720"/>
                </a:cubicBezTo>
                <a:cubicBezTo>
                  <a:pt x="4062253" y="3768318"/>
                  <a:pt x="4016789" y="3710334"/>
                  <a:pt x="3972643" y="3653405"/>
                </a:cubicBezTo>
                <a:cubicBezTo>
                  <a:pt x="3928496" y="3596476"/>
                  <a:pt x="3885667" y="3541128"/>
                  <a:pt x="3842443" y="3484857"/>
                </a:cubicBezTo>
                <a:cubicBezTo>
                  <a:pt x="3797018" y="3425820"/>
                  <a:pt x="3751554" y="3366821"/>
                  <a:pt x="3706050" y="3307876"/>
                </a:cubicBezTo>
                <a:cubicBezTo>
                  <a:pt x="3662826" y="3251474"/>
                  <a:pt x="3619075" y="3195599"/>
                  <a:pt x="3575719" y="3139328"/>
                </a:cubicBezTo>
                <a:cubicBezTo>
                  <a:pt x="3532363" y="3083058"/>
                  <a:pt x="3487162" y="3024810"/>
                  <a:pt x="3443015" y="2968013"/>
                </a:cubicBezTo>
                <a:cubicBezTo>
                  <a:pt x="3398869" y="2911215"/>
                  <a:pt x="3356304" y="2855472"/>
                  <a:pt x="3312553" y="2799597"/>
                </a:cubicBezTo>
                <a:cubicBezTo>
                  <a:pt x="3285801" y="2765070"/>
                  <a:pt x="3261685" y="2729753"/>
                  <a:pt x="3233879" y="2696544"/>
                </a:cubicBezTo>
                <a:cubicBezTo>
                  <a:pt x="3260236" y="2674800"/>
                  <a:pt x="3283297" y="2647786"/>
                  <a:pt x="3310181" y="2624856"/>
                </a:cubicBezTo>
                <a:cubicBezTo>
                  <a:pt x="3347342" y="2592965"/>
                  <a:pt x="3381210" y="2556988"/>
                  <a:pt x="3416923" y="2523253"/>
                </a:cubicBezTo>
                <a:cubicBezTo>
                  <a:pt x="3485712" y="2458285"/>
                  <a:pt x="3554370" y="2393053"/>
                  <a:pt x="3623951" y="2329008"/>
                </a:cubicBezTo>
                <a:cubicBezTo>
                  <a:pt x="3665593" y="2290620"/>
                  <a:pt x="3707012" y="2252008"/>
                  <a:pt x="3748220" y="2213172"/>
                </a:cubicBezTo>
                <a:cubicBezTo>
                  <a:pt x="3818064" y="2147282"/>
                  <a:pt x="3888435" y="2082051"/>
                  <a:pt x="3958278" y="2016160"/>
                </a:cubicBezTo>
                <a:cubicBezTo>
                  <a:pt x="3977782" y="1997711"/>
                  <a:pt x="3997813" y="1979130"/>
                  <a:pt x="4016789" y="1960417"/>
                </a:cubicBezTo>
                <a:cubicBezTo>
                  <a:pt x="4022653" y="1954685"/>
                  <a:pt x="4027496" y="1950830"/>
                  <a:pt x="4032372" y="1950517"/>
                </a:cubicBezTo>
                <a:close/>
                <a:moveTo>
                  <a:pt x="1466189" y="1275503"/>
                </a:moveTo>
                <a:cubicBezTo>
                  <a:pt x="1486137" y="1277660"/>
                  <a:pt x="1505970" y="1281416"/>
                  <a:pt x="1525869" y="1283722"/>
                </a:cubicBezTo>
                <a:cubicBezTo>
                  <a:pt x="1678734" y="1301908"/>
                  <a:pt x="1831600" y="1321148"/>
                  <a:pt x="1984466" y="1340124"/>
                </a:cubicBezTo>
                <a:cubicBezTo>
                  <a:pt x="2105045" y="1355148"/>
                  <a:pt x="2225756" y="1369380"/>
                  <a:pt x="2346072" y="1385589"/>
                </a:cubicBezTo>
                <a:cubicBezTo>
                  <a:pt x="2461117" y="1401139"/>
                  <a:pt x="2524767" y="1508804"/>
                  <a:pt x="2484442" y="1614624"/>
                </a:cubicBezTo>
                <a:cubicBezTo>
                  <a:pt x="2472055" y="1646910"/>
                  <a:pt x="2464807" y="1681305"/>
                  <a:pt x="2451892" y="1713328"/>
                </a:cubicBezTo>
                <a:cubicBezTo>
                  <a:pt x="2424218" y="1781986"/>
                  <a:pt x="2408009" y="1854465"/>
                  <a:pt x="2381126" y="1922991"/>
                </a:cubicBezTo>
                <a:cubicBezTo>
                  <a:pt x="2355824" y="1987432"/>
                  <a:pt x="2338429" y="2054113"/>
                  <a:pt x="2315236" y="2119213"/>
                </a:cubicBezTo>
                <a:cubicBezTo>
                  <a:pt x="2310623" y="2132391"/>
                  <a:pt x="2302057" y="2144119"/>
                  <a:pt x="2298236" y="2158747"/>
                </a:cubicBezTo>
                <a:cubicBezTo>
                  <a:pt x="2294520" y="2167181"/>
                  <a:pt x="2296707" y="2177051"/>
                  <a:pt x="2303639" y="2183126"/>
                </a:cubicBezTo>
                <a:cubicBezTo>
                  <a:pt x="2317225" y="2195804"/>
                  <a:pt x="2328941" y="2210366"/>
                  <a:pt x="2338429" y="2226350"/>
                </a:cubicBezTo>
                <a:cubicBezTo>
                  <a:pt x="2369134" y="2269048"/>
                  <a:pt x="2402211" y="2309899"/>
                  <a:pt x="2434102" y="2351674"/>
                </a:cubicBezTo>
                <a:cubicBezTo>
                  <a:pt x="2476799" y="2407418"/>
                  <a:pt x="2520023" y="2462633"/>
                  <a:pt x="2562983" y="2518245"/>
                </a:cubicBezTo>
                <a:cubicBezTo>
                  <a:pt x="2607657" y="2576097"/>
                  <a:pt x="2651936" y="2634080"/>
                  <a:pt x="2696741" y="2691800"/>
                </a:cubicBezTo>
                <a:cubicBezTo>
                  <a:pt x="2741547" y="2749520"/>
                  <a:pt x="2784771" y="2806450"/>
                  <a:pt x="2828522" y="2863115"/>
                </a:cubicBezTo>
                <a:cubicBezTo>
                  <a:pt x="2872273" y="2919781"/>
                  <a:pt x="2918396" y="2980005"/>
                  <a:pt x="2963466" y="3038384"/>
                </a:cubicBezTo>
                <a:cubicBezTo>
                  <a:pt x="3006162" y="3093995"/>
                  <a:pt x="3049123" y="3149343"/>
                  <a:pt x="3092083" y="3204955"/>
                </a:cubicBezTo>
                <a:cubicBezTo>
                  <a:pt x="3137021" y="3263202"/>
                  <a:pt x="3181563" y="3321844"/>
                  <a:pt x="3226763" y="3379960"/>
                </a:cubicBezTo>
                <a:cubicBezTo>
                  <a:pt x="3271964" y="3438075"/>
                  <a:pt x="3314002" y="3493687"/>
                  <a:pt x="3357885" y="3550221"/>
                </a:cubicBezTo>
                <a:cubicBezTo>
                  <a:pt x="3403481" y="3608995"/>
                  <a:pt x="3448287" y="3668823"/>
                  <a:pt x="3494015" y="3726939"/>
                </a:cubicBezTo>
                <a:cubicBezTo>
                  <a:pt x="3536712" y="3781760"/>
                  <a:pt x="3579014" y="3836844"/>
                  <a:pt x="3621447" y="3891797"/>
                </a:cubicBezTo>
                <a:cubicBezTo>
                  <a:pt x="3666516" y="3950175"/>
                  <a:pt x="3710926" y="4008818"/>
                  <a:pt x="3756127" y="4067065"/>
                </a:cubicBezTo>
                <a:cubicBezTo>
                  <a:pt x="3801328" y="4125312"/>
                  <a:pt x="3844684" y="4183164"/>
                  <a:pt x="3890016" y="4240357"/>
                </a:cubicBezTo>
                <a:cubicBezTo>
                  <a:pt x="3928377" y="4284793"/>
                  <a:pt x="3937576" y="4347416"/>
                  <a:pt x="3913605" y="4400998"/>
                </a:cubicBezTo>
                <a:cubicBezTo>
                  <a:pt x="3888303" y="4463422"/>
                  <a:pt x="3828343" y="4504841"/>
                  <a:pt x="3761003" y="4506423"/>
                </a:cubicBezTo>
                <a:cubicBezTo>
                  <a:pt x="3570316" y="4506554"/>
                  <a:pt x="3378839" y="4506027"/>
                  <a:pt x="3186570" y="4506027"/>
                </a:cubicBezTo>
                <a:cubicBezTo>
                  <a:pt x="3002077" y="4506027"/>
                  <a:pt x="2816793" y="4504973"/>
                  <a:pt x="2631905" y="4507213"/>
                </a:cubicBezTo>
                <a:cubicBezTo>
                  <a:pt x="2604837" y="4508926"/>
                  <a:pt x="2578916" y="4496064"/>
                  <a:pt x="2563906" y="4473477"/>
                </a:cubicBezTo>
                <a:cubicBezTo>
                  <a:pt x="2529511" y="4427749"/>
                  <a:pt x="2495643" y="4381231"/>
                  <a:pt x="2460458" y="4336293"/>
                </a:cubicBezTo>
                <a:cubicBezTo>
                  <a:pt x="2411871" y="4273737"/>
                  <a:pt x="2363560" y="4210930"/>
                  <a:pt x="2315499" y="4147847"/>
                </a:cubicBezTo>
                <a:cubicBezTo>
                  <a:pt x="2278469" y="4099219"/>
                  <a:pt x="2239857" y="4051647"/>
                  <a:pt x="2203090" y="4002888"/>
                </a:cubicBezTo>
                <a:cubicBezTo>
                  <a:pt x="2153936" y="3936997"/>
                  <a:pt x="2102673" y="3873347"/>
                  <a:pt x="2053387" y="3807984"/>
                </a:cubicBezTo>
                <a:cubicBezTo>
                  <a:pt x="2010163" y="3750791"/>
                  <a:pt x="1966148" y="3694125"/>
                  <a:pt x="1922529" y="3637328"/>
                </a:cubicBezTo>
                <a:cubicBezTo>
                  <a:pt x="1878909" y="3580530"/>
                  <a:pt x="1832259" y="3520570"/>
                  <a:pt x="1787322" y="3461928"/>
                </a:cubicBezTo>
                <a:cubicBezTo>
                  <a:pt x="1742385" y="3403285"/>
                  <a:pt x="1699029" y="3347278"/>
                  <a:pt x="1654750" y="3289953"/>
                </a:cubicBezTo>
                <a:cubicBezTo>
                  <a:pt x="1610472" y="3232629"/>
                  <a:pt x="1568170" y="3177413"/>
                  <a:pt x="1524683" y="3121142"/>
                </a:cubicBezTo>
                <a:cubicBezTo>
                  <a:pt x="1481195" y="3064872"/>
                  <a:pt x="1436390" y="3006361"/>
                  <a:pt x="1392111" y="2949827"/>
                </a:cubicBezTo>
                <a:cubicBezTo>
                  <a:pt x="1347833" y="2893293"/>
                  <a:pt x="1301973" y="2832806"/>
                  <a:pt x="1257036" y="2774163"/>
                </a:cubicBezTo>
                <a:cubicBezTo>
                  <a:pt x="1214207" y="2718552"/>
                  <a:pt x="1170983" y="2663072"/>
                  <a:pt x="1128154" y="2607329"/>
                </a:cubicBezTo>
                <a:cubicBezTo>
                  <a:pt x="1087697" y="2554617"/>
                  <a:pt x="1049086" y="2501904"/>
                  <a:pt x="1005862" y="2451169"/>
                </a:cubicBezTo>
                <a:cubicBezTo>
                  <a:pt x="984514" y="2426130"/>
                  <a:pt x="977925" y="2407154"/>
                  <a:pt x="990180" y="2373286"/>
                </a:cubicBezTo>
                <a:cubicBezTo>
                  <a:pt x="1013242" y="2309636"/>
                  <a:pt x="1024180" y="2241505"/>
                  <a:pt x="1045001" y="2177065"/>
                </a:cubicBezTo>
                <a:cubicBezTo>
                  <a:pt x="1071357" y="2094174"/>
                  <a:pt x="1088488" y="2008517"/>
                  <a:pt x="1115767" y="1925890"/>
                </a:cubicBezTo>
                <a:cubicBezTo>
                  <a:pt x="1139092" y="1854860"/>
                  <a:pt x="1152270" y="1780931"/>
                  <a:pt x="1176254" y="1710824"/>
                </a:cubicBezTo>
                <a:cubicBezTo>
                  <a:pt x="1202610" y="1631755"/>
                  <a:pt x="1218819" y="1549129"/>
                  <a:pt x="1244648" y="1469797"/>
                </a:cubicBezTo>
                <a:cubicBezTo>
                  <a:pt x="1254268" y="1440410"/>
                  <a:pt x="1260989" y="1410232"/>
                  <a:pt x="1271664" y="1381372"/>
                </a:cubicBezTo>
                <a:cubicBezTo>
                  <a:pt x="1294462" y="1319303"/>
                  <a:pt x="1343616" y="1289125"/>
                  <a:pt x="1405816" y="1276870"/>
                </a:cubicBezTo>
                <a:cubicBezTo>
                  <a:pt x="1426177" y="1272784"/>
                  <a:pt x="1446241" y="1273344"/>
                  <a:pt x="1466189" y="1275503"/>
                </a:cubicBezTo>
                <a:close/>
                <a:moveTo>
                  <a:pt x="3223725" y="9"/>
                </a:moveTo>
                <a:cubicBezTo>
                  <a:pt x="3240361" y="161"/>
                  <a:pt x="3257566" y="2352"/>
                  <a:pt x="3275258" y="6503"/>
                </a:cubicBezTo>
                <a:cubicBezTo>
                  <a:pt x="3319800" y="17177"/>
                  <a:pt x="3350768" y="46037"/>
                  <a:pt x="3379101" y="78323"/>
                </a:cubicBezTo>
                <a:cubicBezTo>
                  <a:pt x="3418635" y="123129"/>
                  <a:pt x="3454480" y="170570"/>
                  <a:pt x="3493619" y="215112"/>
                </a:cubicBezTo>
                <a:cubicBezTo>
                  <a:pt x="3537633" y="265584"/>
                  <a:pt x="3580462" y="316847"/>
                  <a:pt x="3623950" y="367714"/>
                </a:cubicBezTo>
                <a:cubicBezTo>
                  <a:pt x="3667437" y="418582"/>
                  <a:pt x="3710925" y="469185"/>
                  <a:pt x="3754018" y="520316"/>
                </a:cubicBezTo>
                <a:cubicBezTo>
                  <a:pt x="3802908" y="578168"/>
                  <a:pt x="3852853" y="635097"/>
                  <a:pt x="3902798" y="691631"/>
                </a:cubicBezTo>
                <a:cubicBezTo>
                  <a:pt x="3939169" y="732879"/>
                  <a:pt x="3940224" y="836590"/>
                  <a:pt x="3904511" y="878365"/>
                </a:cubicBezTo>
                <a:cubicBezTo>
                  <a:pt x="3898054" y="885745"/>
                  <a:pt x="3891333" y="883768"/>
                  <a:pt x="3883690" y="883768"/>
                </a:cubicBezTo>
                <a:cubicBezTo>
                  <a:pt x="3723840" y="883768"/>
                  <a:pt x="3563858" y="883768"/>
                  <a:pt x="3404008" y="883768"/>
                </a:cubicBezTo>
                <a:cubicBezTo>
                  <a:pt x="3301588" y="883280"/>
                  <a:pt x="3200736" y="908859"/>
                  <a:pt x="3110927" y="958092"/>
                </a:cubicBezTo>
                <a:cubicBezTo>
                  <a:pt x="3060416" y="984211"/>
                  <a:pt x="3016164" y="1020991"/>
                  <a:pt x="2981255" y="1065889"/>
                </a:cubicBezTo>
                <a:cubicBezTo>
                  <a:pt x="2972056" y="1075917"/>
                  <a:pt x="2963517" y="1086526"/>
                  <a:pt x="2955690" y="1097648"/>
                </a:cubicBezTo>
                <a:cubicBezTo>
                  <a:pt x="2937767" y="1128748"/>
                  <a:pt x="2942512" y="1164725"/>
                  <a:pt x="2967550" y="1181856"/>
                </a:cubicBezTo>
                <a:cubicBezTo>
                  <a:pt x="2998373" y="1205155"/>
                  <a:pt x="3042269" y="1199054"/>
                  <a:pt x="3065568" y="1168230"/>
                </a:cubicBezTo>
                <a:cubicBezTo>
                  <a:pt x="3065621" y="1168164"/>
                  <a:pt x="3065674" y="1168085"/>
                  <a:pt x="3065726" y="1168019"/>
                </a:cubicBezTo>
                <a:cubicBezTo>
                  <a:pt x="3077903" y="1149767"/>
                  <a:pt x="3091766" y="1132702"/>
                  <a:pt x="3107106" y="1117020"/>
                </a:cubicBezTo>
                <a:cubicBezTo>
                  <a:pt x="3171151" y="1054424"/>
                  <a:pt x="3250615" y="1027673"/>
                  <a:pt x="3336009" y="1012781"/>
                </a:cubicBezTo>
                <a:cubicBezTo>
                  <a:pt x="3355934" y="1009711"/>
                  <a:pt x="3376083" y="1008340"/>
                  <a:pt x="3396233" y="1008696"/>
                </a:cubicBezTo>
                <a:cubicBezTo>
                  <a:pt x="3590833" y="1008696"/>
                  <a:pt x="3785474" y="1008696"/>
                  <a:pt x="3980153" y="1008696"/>
                </a:cubicBezTo>
                <a:cubicBezTo>
                  <a:pt x="3991750" y="1007932"/>
                  <a:pt x="4002938" y="1013150"/>
                  <a:pt x="4009804" y="1022533"/>
                </a:cubicBezTo>
                <a:cubicBezTo>
                  <a:pt x="4049338" y="1069842"/>
                  <a:pt x="4090190" y="1114780"/>
                  <a:pt x="4128407" y="1163143"/>
                </a:cubicBezTo>
                <a:cubicBezTo>
                  <a:pt x="4158453" y="1200569"/>
                  <a:pt x="4179406" y="1242212"/>
                  <a:pt x="4170313" y="1292816"/>
                </a:cubicBezTo>
                <a:cubicBezTo>
                  <a:pt x="4159033" y="1364820"/>
                  <a:pt x="4101905" y="1420933"/>
                  <a:pt x="4029703" y="1430922"/>
                </a:cubicBezTo>
                <a:cubicBezTo>
                  <a:pt x="3981260" y="1436430"/>
                  <a:pt x="3932198" y="1430711"/>
                  <a:pt x="3886326" y="1414186"/>
                </a:cubicBezTo>
                <a:cubicBezTo>
                  <a:pt x="3829001" y="1395578"/>
                  <a:pt x="3774061" y="1370276"/>
                  <a:pt x="3722654" y="1338807"/>
                </a:cubicBezTo>
                <a:cubicBezTo>
                  <a:pt x="3699065" y="1324443"/>
                  <a:pt x="3675212" y="1310606"/>
                  <a:pt x="3652151" y="1295188"/>
                </a:cubicBezTo>
                <a:cubicBezTo>
                  <a:pt x="3624609" y="1276738"/>
                  <a:pt x="3593509" y="1282010"/>
                  <a:pt x="3563067" y="1308366"/>
                </a:cubicBezTo>
                <a:cubicBezTo>
                  <a:pt x="3549889" y="1319699"/>
                  <a:pt x="3545672" y="1347900"/>
                  <a:pt x="3552920" y="1368853"/>
                </a:cubicBezTo>
                <a:cubicBezTo>
                  <a:pt x="3559246" y="1382005"/>
                  <a:pt x="3569841" y="1392640"/>
                  <a:pt x="3582966" y="1399031"/>
                </a:cubicBezTo>
                <a:cubicBezTo>
                  <a:pt x="3691554" y="1471115"/>
                  <a:pt x="3805149" y="1531866"/>
                  <a:pt x="3936270" y="1551897"/>
                </a:cubicBezTo>
                <a:cubicBezTo>
                  <a:pt x="3939578" y="1552793"/>
                  <a:pt x="3942794" y="1553992"/>
                  <a:pt x="3945890" y="1555455"/>
                </a:cubicBezTo>
                <a:cubicBezTo>
                  <a:pt x="3906356" y="1594198"/>
                  <a:pt x="3868930" y="1631097"/>
                  <a:pt x="3828474" y="1665360"/>
                </a:cubicBezTo>
                <a:cubicBezTo>
                  <a:pt x="3802117" y="1687367"/>
                  <a:pt x="3779715" y="1712406"/>
                  <a:pt x="3754149" y="1734677"/>
                </a:cubicBezTo>
                <a:cubicBezTo>
                  <a:pt x="3715669" y="1768412"/>
                  <a:pt x="3680484" y="1805970"/>
                  <a:pt x="3642663" y="1840101"/>
                </a:cubicBezTo>
                <a:cubicBezTo>
                  <a:pt x="3576113" y="1901379"/>
                  <a:pt x="3510091" y="1963448"/>
                  <a:pt x="3444201" y="2025517"/>
                </a:cubicBezTo>
                <a:cubicBezTo>
                  <a:pt x="3400450" y="2066633"/>
                  <a:pt x="3357885" y="2109066"/>
                  <a:pt x="3313870" y="2149918"/>
                </a:cubicBezTo>
                <a:cubicBezTo>
                  <a:pt x="3245607" y="2213437"/>
                  <a:pt x="3178004" y="2277614"/>
                  <a:pt x="3109610" y="2341000"/>
                </a:cubicBezTo>
                <a:cubicBezTo>
                  <a:pt x="3084729" y="2366763"/>
                  <a:pt x="3058320" y="2391011"/>
                  <a:pt x="3030541" y="2413611"/>
                </a:cubicBezTo>
                <a:cubicBezTo>
                  <a:pt x="3021975" y="2419805"/>
                  <a:pt x="3019076" y="2419146"/>
                  <a:pt x="3013278" y="2411371"/>
                </a:cubicBezTo>
                <a:cubicBezTo>
                  <a:pt x="2982705" y="2370387"/>
                  <a:pt x="2952263" y="2329272"/>
                  <a:pt x="2921031" y="2289079"/>
                </a:cubicBezTo>
                <a:cubicBezTo>
                  <a:pt x="2873327" y="2228459"/>
                  <a:pt x="2826544" y="2166918"/>
                  <a:pt x="2779630" y="2105640"/>
                </a:cubicBezTo>
                <a:cubicBezTo>
                  <a:pt x="2736933" y="2049765"/>
                  <a:pt x="2691864" y="1995734"/>
                  <a:pt x="2651012" y="1938410"/>
                </a:cubicBezTo>
                <a:lnTo>
                  <a:pt x="2647454" y="1933270"/>
                </a:lnTo>
                <a:cubicBezTo>
                  <a:pt x="2634935" y="1915480"/>
                  <a:pt x="2606997" y="1905069"/>
                  <a:pt x="2618067" y="1875682"/>
                </a:cubicBezTo>
                <a:cubicBezTo>
                  <a:pt x="2625974" y="1854597"/>
                  <a:pt x="2628214" y="1831667"/>
                  <a:pt x="2640997" y="1812032"/>
                </a:cubicBezTo>
                <a:cubicBezTo>
                  <a:pt x="2645794" y="1802794"/>
                  <a:pt x="2649339" y="1792950"/>
                  <a:pt x="2651539" y="1782777"/>
                </a:cubicBezTo>
                <a:cubicBezTo>
                  <a:pt x="2667353" y="1732568"/>
                  <a:pt x="2680136" y="1681042"/>
                  <a:pt x="2699771" y="1632415"/>
                </a:cubicBezTo>
                <a:cubicBezTo>
                  <a:pt x="2717034" y="1589322"/>
                  <a:pt x="2729685" y="1545176"/>
                  <a:pt x="2744708" y="1501556"/>
                </a:cubicBezTo>
                <a:cubicBezTo>
                  <a:pt x="2766083" y="1444772"/>
                  <a:pt x="2761945" y="1381530"/>
                  <a:pt x="2733375" y="1328001"/>
                </a:cubicBezTo>
                <a:cubicBezTo>
                  <a:pt x="2701695" y="1263863"/>
                  <a:pt x="2640404" y="1219479"/>
                  <a:pt x="2569572" y="1209398"/>
                </a:cubicBezTo>
                <a:cubicBezTo>
                  <a:pt x="2433706" y="1189368"/>
                  <a:pt x="2297049" y="1174476"/>
                  <a:pt x="2161051" y="1157477"/>
                </a:cubicBezTo>
                <a:cubicBezTo>
                  <a:pt x="2144842" y="1157345"/>
                  <a:pt x="2129819" y="1155105"/>
                  <a:pt x="2110447" y="1152337"/>
                </a:cubicBezTo>
                <a:cubicBezTo>
                  <a:pt x="2154857" y="1097385"/>
                  <a:pt x="2200058" y="1048230"/>
                  <a:pt x="2246050" y="999735"/>
                </a:cubicBezTo>
                <a:cubicBezTo>
                  <a:pt x="2253166" y="992223"/>
                  <a:pt x="2259228" y="983658"/>
                  <a:pt x="2266212" y="975883"/>
                </a:cubicBezTo>
                <a:cubicBezTo>
                  <a:pt x="2321956" y="912628"/>
                  <a:pt x="2377172" y="848846"/>
                  <a:pt x="2433837" y="786382"/>
                </a:cubicBezTo>
                <a:cubicBezTo>
                  <a:pt x="2476534" y="739336"/>
                  <a:pt x="2518704" y="692027"/>
                  <a:pt x="2561138" y="644718"/>
                </a:cubicBezTo>
                <a:cubicBezTo>
                  <a:pt x="2606602" y="593718"/>
                  <a:pt x="2652462" y="543114"/>
                  <a:pt x="2697399" y="491720"/>
                </a:cubicBezTo>
                <a:cubicBezTo>
                  <a:pt x="2742336" y="440325"/>
                  <a:pt x="2785956" y="393280"/>
                  <a:pt x="2831157" y="345180"/>
                </a:cubicBezTo>
                <a:cubicBezTo>
                  <a:pt x="2876357" y="297080"/>
                  <a:pt x="2918923" y="247662"/>
                  <a:pt x="2962937" y="198771"/>
                </a:cubicBezTo>
                <a:cubicBezTo>
                  <a:pt x="3006952" y="149880"/>
                  <a:pt x="3047014" y="101649"/>
                  <a:pt x="3091687" y="55789"/>
                </a:cubicBezTo>
                <a:cubicBezTo>
                  <a:pt x="3129047" y="17441"/>
                  <a:pt x="3173819" y="-448"/>
                  <a:pt x="3223725" y="9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3165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737A85-6C28-4C85-9288-A3EB9644D9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2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gh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18779B2-DDC3-3B3E-6EAF-DAEF3D3EC127}"/>
              </a:ext>
            </a:extLst>
          </p:cNvPr>
          <p:cNvGrpSpPr/>
          <p:nvPr userDrawn="1"/>
        </p:nvGrpSpPr>
        <p:grpSpPr>
          <a:xfrm>
            <a:off x="6291385" y="0"/>
            <a:ext cx="5753100" cy="6858000"/>
            <a:chOff x="6096000" y="0"/>
            <a:chExt cx="5048324" cy="685800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197FD946-FF84-5A06-F9F4-710C202D3709}"/>
                </a:ext>
              </a:extLst>
            </p:cNvPr>
            <p:cNvSpPr/>
            <p:nvPr userDrawn="1"/>
          </p:nvSpPr>
          <p:spPr>
            <a:xfrm>
              <a:off x="6096000" y="0"/>
              <a:ext cx="4876874" cy="6858000"/>
            </a:xfrm>
            <a:custGeom>
              <a:avLst/>
              <a:gdLst>
                <a:gd name="connsiteX0" fmla="*/ 0 w 4876800"/>
                <a:gd name="connsiteY0" fmla="*/ 0 h 6858000"/>
                <a:gd name="connsiteX1" fmla="*/ 4876800 w 4876800"/>
                <a:gd name="connsiteY1" fmla="*/ 0 h 6858000"/>
                <a:gd name="connsiteX2" fmla="*/ 4876800 w 4876800"/>
                <a:gd name="connsiteY2" fmla="*/ 6858000 h 6858000"/>
                <a:gd name="connsiteX3" fmla="*/ 0 w 4876800"/>
                <a:gd name="connsiteY3" fmla="*/ 6858000 h 6858000"/>
                <a:gd name="connsiteX4" fmla="*/ 0 w 4876800"/>
                <a:gd name="connsiteY4" fmla="*/ 0 h 6858000"/>
                <a:gd name="connsiteX0" fmla="*/ 86 w 4876886"/>
                <a:gd name="connsiteY0" fmla="*/ 0 h 6858000"/>
                <a:gd name="connsiteX1" fmla="*/ 4876886 w 4876886"/>
                <a:gd name="connsiteY1" fmla="*/ 0 h 6858000"/>
                <a:gd name="connsiteX2" fmla="*/ 4876886 w 4876886"/>
                <a:gd name="connsiteY2" fmla="*/ 6858000 h 6858000"/>
                <a:gd name="connsiteX3" fmla="*/ 86 w 4876886"/>
                <a:gd name="connsiteY3" fmla="*/ 6858000 h 6858000"/>
                <a:gd name="connsiteX4" fmla="*/ 1371686 w 4876886"/>
                <a:gd name="connsiteY4" fmla="*/ 1695450 h 6858000"/>
                <a:gd name="connsiteX5" fmla="*/ 86 w 4876886"/>
                <a:gd name="connsiteY5" fmla="*/ 0 h 6858000"/>
                <a:gd name="connsiteX0" fmla="*/ 86 w 4876886"/>
                <a:gd name="connsiteY0" fmla="*/ 0 h 6858000"/>
                <a:gd name="connsiteX1" fmla="*/ 4876886 w 4876886"/>
                <a:gd name="connsiteY1" fmla="*/ 0 h 6858000"/>
                <a:gd name="connsiteX2" fmla="*/ 4876886 w 4876886"/>
                <a:gd name="connsiteY2" fmla="*/ 6858000 h 6858000"/>
                <a:gd name="connsiteX3" fmla="*/ 86 w 4876886"/>
                <a:gd name="connsiteY3" fmla="*/ 6858000 h 6858000"/>
                <a:gd name="connsiteX4" fmla="*/ 1371686 w 4876886"/>
                <a:gd name="connsiteY4" fmla="*/ 1695450 h 6858000"/>
                <a:gd name="connsiteX5" fmla="*/ 86 w 4876886"/>
                <a:gd name="connsiteY5" fmla="*/ 0 h 6858000"/>
                <a:gd name="connsiteX0" fmla="*/ 74 w 4876874"/>
                <a:gd name="connsiteY0" fmla="*/ 0 h 6858000"/>
                <a:gd name="connsiteX1" fmla="*/ 4876874 w 4876874"/>
                <a:gd name="connsiteY1" fmla="*/ 0 h 6858000"/>
                <a:gd name="connsiteX2" fmla="*/ 4876874 w 4876874"/>
                <a:gd name="connsiteY2" fmla="*/ 6858000 h 6858000"/>
                <a:gd name="connsiteX3" fmla="*/ 74 w 4876874"/>
                <a:gd name="connsiteY3" fmla="*/ 6858000 h 6858000"/>
                <a:gd name="connsiteX4" fmla="*/ 1371674 w 4876874"/>
                <a:gd name="connsiteY4" fmla="*/ 1695450 h 6858000"/>
                <a:gd name="connsiteX5" fmla="*/ 74 w 487687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74" h="6858000">
                  <a:moveTo>
                    <a:pt x="74" y="0"/>
                  </a:moveTo>
                  <a:lnTo>
                    <a:pt x="4876874" y="0"/>
                  </a:lnTo>
                  <a:lnTo>
                    <a:pt x="4876874" y="6858000"/>
                  </a:lnTo>
                  <a:lnTo>
                    <a:pt x="74" y="6858000"/>
                  </a:lnTo>
                  <a:cubicBezTo>
                    <a:pt x="-12626" y="5029200"/>
                    <a:pt x="1632024" y="3619500"/>
                    <a:pt x="1371674" y="1695450"/>
                  </a:cubicBezTo>
                  <a:cubicBezTo>
                    <a:pt x="1238324" y="901700"/>
                    <a:pt x="457274" y="565150"/>
                    <a:pt x="74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D8C42359-967B-B920-F961-F2A21867E68C}"/>
                </a:ext>
              </a:extLst>
            </p:cNvPr>
            <p:cNvSpPr/>
            <p:nvPr userDrawn="1"/>
          </p:nvSpPr>
          <p:spPr>
            <a:xfrm>
              <a:off x="6267450" y="0"/>
              <a:ext cx="4876874" cy="6858000"/>
            </a:xfrm>
            <a:custGeom>
              <a:avLst/>
              <a:gdLst>
                <a:gd name="connsiteX0" fmla="*/ 0 w 4876800"/>
                <a:gd name="connsiteY0" fmla="*/ 0 h 6858000"/>
                <a:gd name="connsiteX1" fmla="*/ 4876800 w 4876800"/>
                <a:gd name="connsiteY1" fmla="*/ 0 h 6858000"/>
                <a:gd name="connsiteX2" fmla="*/ 4876800 w 4876800"/>
                <a:gd name="connsiteY2" fmla="*/ 6858000 h 6858000"/>
                <a:gd name="connsiteX3" fmla="*/ 0 w 4876800"/>
                <a:gd name="connsiteY3" fmla="*/ 6858000 h 6858000"/>
                <a:gd name="connsiteX4" fmla="*/ 0 w 4876800"/>
                <a:gd name="connsiteY4" fmla="*/ 0 h 6858000"/>
                <a:gd name="connsiteX0" fmla="*/ 86 w 4876886"/>
                <a:gd name="connsiteY0" fmla="*/ 0 h 6858000"/>
                <a:gd name="connsiteX1" fmla="*/ 4876886 w 4876886"/>
                <a:gd name="connsiteY1" fmla="*/ 0 h 6858000"/>
                <a:gd name="connsiteX2" fmla="*/ 4876886 w 4876886"/>
                <a:gd name="connsiteY2" fmla="*/ 6858000 h 6858000"/>
                <a:gd name="connsiteX3" fmla="*/ 86 w 4876886"/>
                <a:gd name="connsiteY3" fmla="*/ 6858000 h 6858000"/>
                <a:gd name="connsiteX4" fmla="*/ 1371686 w 4876886"/>
                <a:gd name="connsiteY4" fmla="*/ 1695450 h 6858000"/>
                <a:gd name="connsiteX5" fmla="*/ 86 w 4876886"/>
                <a:gd name="connsiteY5" fmla="*/ 0 h 6858000"/>
                <a:gd name="connsiteX0" fmla="*/ 86 w 4876886"/>
                <a:gd name="connsiteY0" fmla="*/ 0 h 6858000"/>
                <a:gd name="connsiteX1" fmla="*/ 4876886 w 4876886"/>
                <a:gd name="connsiteY1" fmla="*/ 0 h 6858000"/>
                <a:gd name="connsiteX2" fmla="*/ 4876886 w 4876886"/>
                <a:gd name="connsiteY2" fmla="*/ 6858000 h 6858000"/>
                <a:gd name="connsiteX3" fmla="*/ 86 w 4876886"/>
                <a:gd name="connsiteY3" fmla="*/ 6858000 h 6858000"/>
                <a:gd name="connsiteX4" fmla="*/ 1371686 w 4876886"/>
                <a:gd name="connsiteY4" fmla="*/ 1695450 h 6858000"/>
                <a:gd name="connsiteX5" fmla="*/ 86 w 4876886"/>
                <a:gd name="connsiteY5" fmla="*/ 0 h 6858000"/>
                <a:gd name="connsiteX0" fmla="*/ 74 w 4876874"/>
                <a:gd name="connsiteY0" fmla="*/ 0 h 6858000"/>
                <a:gd name="connsiteX1" fmla="*/ 4876874 w 4876874"/>
                <a:gd name="connsiteY1" fmla="*/ 0 h 6858000"/>
                <a:gd name="connsiteX2" fmla="*/ 4876874 w 4876874"/>
                <a:gd name="connsiteY2" fmla="*/ 6858000 h 6858000"/>
                <a:gd name="connsiteX3" fmla="*/ 74 w 4876874"/>
                <a:gd name="connsiteY3" fmla="*/ 6858000 h 6858000"/>
                <a:gd name="connsiteX4" fmla="*/ 1371674 w 4876874"/>
                <a:gd name="connsiteY4" fmla="*/ 1695450 h 6858000"/>
                <a:gd name="connsiteX5" fmla="*/ 74 w 487687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74" h="6858000">
                  <a:moveTo>
                    <a:pt x="74" y="0"/>
                  </a:moveTo>
                  <a:lnTo>
                    <a:pt x="4876874" y="0"/>
                  </a:lnTo>
                  <a:lnTo>
                    <a:pt x="4876874" y="6858000"/>
                  </a:lnTo>
                  <a:lnTo>
                    <a:pt x="74" y="6858000"/>
                  </a:lnTo>
                  <a:cubicBezTo>
                    <a:pt x="-12626" y="5029200"/>
                    <a:pt x="1632024" y="3619500"/>
                    <a:pt x="1371674" y="1695450"/>
                  </a:cubicBezTo>
                  <a:cubicBezTo>
                    <a:pt x="1238324" y="901700"/>
                    <a:pt x="457274" y="565150"/>
                    <a:pt x="7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B1566D-5C08-19FF-0132-80CC73397A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34285" y="0"/>
            <a:ext cx="5557715" cy="6858000"/>
          </a:xfrm>
          <a:custGeom>
            <a:avLst/>
            <a:gdLst>
              <a:gd name="connsiteX0" fmla="*/ 74 w 4876874"/>
              <a:gd name="connsiteY0" fmla="*/ 0 h 6858000"/>
              <a:gd name="connsiteX1" fmla="*/ 4876874 w 4876874"/>
              <a:gd name="connsiteY1" fmla="*/ 0 h 6858000"/>
              <a:gd name="connsiteX2" fmla="*/ 4876874 w 4876874"/>
              <a:gd name="connsiteY2" fmla="*/ 6858000 h 6858000"/>
              <a:gd name="connsiteX3" fmla="*/ 74 w 4876874"/>
              <a:gd name="connsiteY3" fmla="*/ 6858000 h 6858000"/>
              <a:gd name="connsiteX4" fmla="*/ 1371674 w 4876874"/>
              <a:gd name="connsiteY4" fmla="*/ 1695450 h 6858000"/>
              <a:gd name="connsiteX5" fmla="*/ 74 w 48768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6874" h="6858000">
                <a:moveTo>
                  <a:pt x="74" y="0"/>
                </a:moveTo>
                <a:lnTo>
                  <a:pt x="4876874" y="0"/>
                </a:lnTo>
                <a:lnTo>
                  <a:pt x="4876874" y="6858000"/>
                </a:lnTo>
                <a:lnTo>
                  <a:pt x="74" y="6858000"/>
                </a:lnTo>
                <a:cubicBezTo>
                  <a:pt x="-12626" y="5029200"/>
                  <a:pt x="1632024" y="3619500"/>
                  <a:pt x="1371674" y="1695450"/>
                </a:cubicBezTo>
                <a:cubicBezTo>
                  <a:pt x="1238324" y="901700"/>
                  <a:pt x="457274" y="565150"/>
                  <a:pt x="74" y="0"/>
                </a:cubicBez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67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16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1" r:id="rId3"/>
    <p:sldLayoutId id="2147483651" r:id="rId4"/>
    <p:sldLayoutId id="2147483662" r:id="rId5"/>
    <p:sldLayoutId id="214748366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4128" userDrawn="1">
          <p15:clr>
            <a:srgbClr val="F26B43"/>
          </p15:clr>
        </p15:guide>
        <p15:guide id="4" orient="horz" pos="192" userDrawn="1">
          <p15:clr>
            <a:srgbClr val="F26B43"/>
          </p15:clr>
        </p15:guide>
        <p15:guide id="5" pos="7440" userDrawn="1">
          <p15:clr>
            <a:srgbClr val="F26B43"/>
          </p15:clr>
        </p15:guide>
        <p15:guide id="6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svg"/><Relationship Id="rId7" Type="http://schemas.openxmlformats.org/officeDocument/2006/relationships/image" Target="../media/image1.pn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sv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>
            <a:extLst>
              <a:ext uri="{FF2B5EF4-FFF2-40B4-BE49-F238E27FC236}">
                <a16:creationId xmlns:a16="http://schemas.microsoft.com/office/drawing/2014/main" id="{4DC2A4BB-4F3B-4069-99DB-C04CABE1B8D7}"/>
              </a:ext>
            </a:extLst>
          </p:cNvPr>
          <p:cNvSpPr/>
          <p:nvPr/>
        </p:nvSpPr>
        <p:spPr>
          <a:xfrm>
            <a:off x="10838733" y="5459344"/>
            <a:ext cx="839365" cy="8393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C61E493-95C5-6F39-3A4A-32152AE27CAA}"/>
              </a:ext>
            </a:extLst>
          </p:cNvPr>
          <p:cNvSpPr/>
          <p:nvPr/>
        </p:nvSpPr>
        <p:spPr>
          <a:xfrm>
            <a:off x="6313652" y="564274"/>
            <a:ext cx="839366" cy="839366"/>
          </a:xfrm>
          <a:prstGeom prst="ellips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PK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FD2A736-4D4C-AFE4-F6AE-C4D68DC46890}"/>
              </a:ext>
            </a:extLst>
          </p:cNvPr>
          <p:cNvSpPr/>
          <p:nvPr/>
        </p:nvSpPr>
        <p:spPr>
          <a:xfrm>
            <a:off x="6313652" y="1668992"/>
            <a:ext cx="839366" cy="839366"/>
          </a:xfrm>
          <a:prstGeom prst="ellips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PK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A3BF76-D29F-33B8-ADAB-A1D2368E0D98}"/>
              </a:ext>
            </a:extLst>
          </p:cNvPr>
          <p:cNvGrpSpPr/>
          <p:nvPr/>
        </p:nvGrpSpPr>
        <p:grpSpPr>
          <a:xfrm>
            <a:off x="388777" y="992904"/>
            <a:ext cx="5707223" cy="4466440"/>
            <a:chOff x="388777" y="-142396"/>
            <a:chExt cx="5707223" cy="44664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AF263A-7E0A-EF1A-2A76-89CB15ABD5D8}"/>
                </a:ext>
              </a:extLst>
            </p:cNvPr>
            <p:cNvSpPr txBox="1"/>
            <p:nvPr/>
          </p:nvSpPr>
          <p:spPr>
            <a:xfrm>
              <a:off x="388777" y="3493047"/>
              <a:ext cx="570722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nter Black"/>
                  <a:ea typeface="+mn-ea"/>
                  <a:cs typeface="+mn-cs"/>
                </a:rPr>
                <a:t>Biofuel Tech</a:t>
              </a:r>
              <a:endParaRPr lang="en-PK" sz="4800" dirty="0">
                <a:latin typeface="+mj-lt"/>
              </a:endParaRPr>
            </a:p>
          </p:txBody>
        </p:sp>
        <p:pic>
          <p:nvPicPr>
            <p:cNvPr id="11" name="Picture 10" descr="A red logo with black background&#10;&#10;AI-generated content may be incorrect.">
              <a:extLst>
                <a:ext uri="{FF2B5EF4-FFF2-40B4-BE49-F238E27FC236}">
                  <a16:creationId xmlns:a16="http://schemas.microsoft.com/office/drawing/2014/main" id="{B6E47FA4-ACFD-E445-D11D-665602751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36" y="-142396"/>
              <a:ext cx="3832789" cy="357101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B20A12-88EF-3956-2F09-00B852FE6A46}"/>
              </a:ext>
            </a:extLst>
          </p:cNvPr>
          <p:cNvGrpSpPr/>
          <p:nvPr/>
        </p:nvGrpSpPr>
        <p:grpSpPr>
          <a:xfrm>
            <a:off x="0" y="6769894"/>
            <a:ext cx="12192000" cy="88106"/>
            <a:chOff x="0" y="0"/>
            <a:chExt cx="12192000" cy="881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BBDF6F-C7C2-110D-5456-1EAF12E4C1C7}"/>
                </a:ext>
              </a:extLst>
            </p:cNvPr>
            <p:cNvSpPr/>
            <p:nvPr/>
          </p:nvSpPr>
          <p:spPr>
            <a:xfrm>
              <a:off x="0" y="0"/>
              <a:ext cx="6096000" cy="881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E8C738C-DA53-FA73-7C94-2F4CCC59D764}"/>
                </a:ext>
              </a:extLst>
            </p:cNvPr>
            <p:cNvSpPr/>
            <p:nvPr/>
          </p:nvSpPr>
          <p:spPr>
            <a:xfrm>
              <a:off x="6096000" y="0"/>
              <a:ext cx="6096000" cy="8810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</p:grp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1C7DE91-BB43-119C-31D5-0459BC8EE30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r="28984"/>
          <a:stretch>
            <a:fillRect/>
          </a:stretch>
        </p:blipFill>
        <p:spPr>
          <a:xfrm>
            <a:off x="6483515" y="491223"/>
            <a:ext cx="5327485" cy="5875554"/>
          </a:xfrm>
          <a:custGeom>
            <a:avLst/>
            <a:gdLst>
              <a:gd name="connsiteX0" fmla="*/ 583325 w 5327485"/>
              <a:gd name="connsiteY0" fmla="*/ 2684373 h 5875554"/>
              <a:gd name="connsiteX1" fmla="*/ 580369 w 5327485"/>
              <a:gd name="connsiteY1" fmla="*/ 2697203 h 5875554"/>
              <a:gd name="connsiteX2" fmla="*/ 567882 w 5327485"/>
              <a:gd name="connsiteY2" fmla="*/ 2734203 h 5875554"/>
              <a:gd name="connsiteX3" fmla="*/ 545761 w 5327485"/>
              <a:gd name="connsiteY3" fmla="*/ 2780219 h 5875554"/>
              <a:gd name="connsiteX4" fmla="*/ 530212 w 5327485"/>
              <a:gd name="connsiteY4" fmla="*/ 2804496 h 5875554"/>
              <a:gd name="connsiteX5" fmla="*/ 494260 w 5327485"/>
              <a:gd name="connsiteY5" fmla="*/ 2844061 h 5875554"/>
              <a:gd name="connsiteX6" fmla="*/ 476225 w 5327485"/>
              <a:gd name="connsiteY6" fmla="*/ 2861256 h 5875554"/>
              <a:gd name="connsiteX7" fmla="*/ 476227 w 5327485"/>
              <a:gd name="connsiteY7" fmla="*/ 2861254 h 5875554"/>
              <a:gd name="connsiteX8" fmla="*/ 494256 w 5327485"/>
              <a:gd name="connsiteY8" fmla="*/ 2844067 h 5875554"/>
              <a:gd name="connsiteX9" fmla="*/ 494260 w 5327485"/>
              <a:gd name="connsiteY9" fmla="*/ 2844061 h 5875554"/>
              <a:gd name="connsiteX10" fmla="*/ 494274 w 5327485"/>
              <a:gd name="connsiteY10" fmla="*/ 2844049 h 5875554"/>
              <a:gd name="connsiteX11" fmla="*/ 530209 w 5327485"/>
              <a:gd name="connsiteY11" fmla="*/ 2804501 h 5875554"/>
              <a:gd name="connsiteX12" fmla="*/ 530212 w 5327485"/>
              <a:gd name="connsiteY12" fmla="*/ 2804496 h 5875554"/>
              <a:gd name="connsiteX13" fmla="*/ 530213 w 5327485"/>
              <a:gd name="connsiteY13" fmla="*/ 2804494 h 5875554"/>
              <a:gd name="connsiteX14" fmla="*/ 545760 w 5327485"/>
              <a:gd name="connsiteY14" fmla="*/ 2780223 h 5875554"/>
              <a:gd name="connsiteX15" fmla="*/ 545761 w 5327485"/>
              <a:gd name="connsiteY15" fmla="*/ 2780219 h 5875554"/>
              <a:gd name="connsiteX16" fmla="*/ 545763 w 5327485"/>
              <a:gd name="connsiteY16" fmla="*/ 2780216 h 5875554"/>
              <a:gd name="connsiteX17" fmla="*/ 567881 w 5327485"/>
              <a:gd name="connsiteY17" fmla="*/ 2734207 h 5875554"/>
              <a:gd name="connsiteX18" fmla="*/ 567882 w 5327485"/>
              <a:gd name="connsiteY18" fmla="*/ 2734203 h 5875554"/>
              <a:gd name="connsiteX19" fmla="*/ 567887 w 5327485"/>
              <a:gd name="connsiteY19" fmla="*/ 2734195 h 5875554"/>
              <a:gd name="connsiteX20" fmla="*/ 580367 w 5327485"/>
              <a:gd name="connsiteY20" fmla="*/ 2697213 h 5875554"/>
              <a:gd name="connsiteX21" fmla="*/ 580369 w 5327485"/>
              <a:gd name="connsiteY21" fmla="*/ 2697203 h 5875554"/>
              <a:gd name="connsiteX22" fmla="*/ 580372 w 5327485"/>
              <a:gd name="connsiteY22" fmla="*/ 2697195 h 5875554"/>
              <a:gd name="connsiteX23" fmla="*/ 583325 w 5327485"/>
              <a:gd name="connsiteY23" fmla="*/ 2684380 h 5875554"/>
              <a:gd name="connsiteX24" fmla="*/ 1509691 w 5327485"/>
              <a:gd name="connsiteY24" fmla="*/ 0 h 5875554"/>
              <a:gd name="connsiteX25" fmla="*/ 4946410 w 5327485"/>
              <a:gd name="connsiteY25" fmla="*/ 0 h 5875554"/>
              <a:gd name="connsiteX26" fmla="*/ 5327485 w 5327485"/>
              <a:gd name="connsiteY26" fmla="*/ 381075 h 5875554"/>
              <a:gd name="connsiteX27" fmla="*/ 5327485 w 5327485"/>
              <a:gd name="connsiteY27" fmla="*/ 4606713 h 5875554"/>
              <a:gd name="connsiteX28" fmla="*/ 5122868 w 5327485"/>
              <a:gd name="connsiteY28" fmla="*/ 4811330 h 5875554"/>
              <a:gd name="connsiteX29" fmla="*/ 4827209 w 5327485"/>
              <a:gd name="connsiteY29" fmla="*/ 4811330 h 5875554"/>
              <a:gd name="connsiteX30" fmla="*/ 4827209 w 5327485"/>
              <a:gd name="connsiteY30" fmla="*/ 4811795 h 5875554"/>
              <a:gd name="connsiteX31" fmla="*/ 4588194 w 5327485"/>
              <a:gd name="connsiteY31" fmla="*/ 4811795 h 5875554"/>
              <a:gd name="connsiteX32" fmla="*/ 4214985 w 5327485"/>
              <a:gd name="connsiteY32" fmla="*/ 5185004 h 5875554"/>
              <a:gd name="connsiteX33" fmla="*/ 4214985 w 5327485"/>
              <a:gd name="connsiteY33" fmla="*/ 5375278 h 5875554"/>
              <a:gd name="connsiteX34" fmla="*/ 4214312 w 5327485"/>
              <a:gd name="connsiteY34" fmla="*/ 5375278 h 5875554"/>
              <a:gd name="connsiteX35" fmla="*/ 4214312 w 5327485"/>
              <a:gd name="connsiteY35" fmla="*/ 5670938 h 5875554"/>
              <a:gd name="connsiteX36" fmla="*/ 4009696 w 5327485"/>
              <a:gd name="connsiteY36" fmla="*/ 5875554 h 5875554"/>
              <a:gd name="connsiteX37" fmla="*/ 381075 w 5327485"/>
              <a:gd name="connsiteY37" fmla="*/ 5875554 h 5875554"/>
              <a:gd name="connsiteX38" fmla="*/ 0 w 5327485"/>
              <a:gd name="connsiteY38" fmla="*/ 5494479 h 5875554"/>
              <a:gd name="connsiteX39" fmla="*/ 0 w 5327485"/>
              <a:gd name="connsiteY39" fmla="*/ 2630850 h 5875554"/>
              <a:gd name="connsiteX40" fmla="*/ 294360 w 5327485"/>
              <a:gd name="connsiteY40" fmla="*/ 2336489 h 5875554"/>
              <a:gd name="connsiteX41" fmla="*/ 811240 w 5327485"/>
              <a:gd name="connsiteY41" fmla="*/ 2336489 h 5875554"/>
              <a:gd name="connsiteX42" fmla="*/ 1215330 w 5327485"/>
              <a:gd name="connsiteY42" fmla="*/ 1932399 h 5875554"/>
              <a:gd name="connsiteX43" fmla="*/ 1215330 w 5327485"/>
              <a:gd name="connsiteY43" fmla="*/ 294361 h 5875554"/>
              <a:gd name="connsiteX44" fmla="*/ 1509691 w 5327485"/>
              <a:gd name="connsiteY44" fmla="*/ 0 h 587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327485" h="5875554">
                <a:moveTo>
                  <a:pt x="583325" y="2684373"/>
                </a:moveTo>
                <a:lnTo>
                  <a:pt x="580369" y="2697203"/>
                </a:lnTo>
                <a:lnTo>
                  <a:pt x="567882" y="2734203"/>
                </a:lnTo>
                <a:lnTo>
                  <a:pt x="545761" y="2780219"/>
                </a:lnTo>
                <a:lnTo>
                  <a:pt x="530212" y="2804496"/>
                </a:lnTo>
                <a:lnTo>
                  <a:pt x="494260" y="2844061"/>
                </a:lnTo>
                <a:lnTo>
                  <a:pt x="476225" y="2861256"/>
                </a:lnTo>
                <a:lnTo>
                  <a:pt x="476227" y="2861254"/>
                </a:lnTo>
                <a:lnTo>
                  <a:pt x="494256" y="2844067"/>
                </a:lnTo>
                <a:lnTo>
                  <a:pt x="494260" y="2844061"/>
                </a:lnTo>
                <a:lnTo>
                  <a:pt x="494274" y="2844049"/>
                </a:lnTo>
                <a:lnTo>
                  <a:pt x="530209" y="2804501"/>
                </a:lnTo>
                <a:lnTo>
                  <a:pt x="530212" y="2804496"/>
                </a:lnTo>
                <a:lnTo>
                  <a:pt x="530213" y="2804494"/>
                </a:lnTo>
                <a:lnTo>
                  <a:pt x="545760" y="2780223"/>
                </a:lnTo>
                <a:lnTo>
                  <a:pt x="545761" y="2780219"/>
                </a:lnTo>
                <a:lnTo>
                  <a:pt x="545763" y="2780216"/>
                </a:lnTo>
                <a:lnTo>
                  <a:pt x="567881" y="2734207"/>
                </a:lnTo>
                <a:lnTo>
                  <a:pt x="567882" y="2734203"/>
                </a:lnTo>
                <a:lnTo>
                  <a:pt x="567887" y="2734195"/>
                </a:lnTo>
                <a:lnTo>
                  <a:pt x="580367" y="2697213"/>
                </a:lnTo>
                <a:lnTo>
                  <a:pt x="580369" y="2697203"/>
                </a:lnTo>
                <a:lnTo>
                  <a:pt x="580372" y="2697195"/>
                </a:lnTo>
                <a:lnTo>
                  <a:pt x="583325" y="2684380"/>
                </a:lnTo>
                <a:close/>
                <a:moveTo>
                  <a:pt x="1509691" y="0"/>
                </a:moveTo>
                <a:lnTo>
                  <a:pt x="4946410" y="0"/>
                </a:lnTo>
                <a:cubicBezTo>
                  <a:pt x="5156872" y="0"/>
                  <a:pt x="5327485" y="170613"/>
                  <a:pt x="5327485" y="381075"/>
                </a:cubicBezTo>
                <a:lnTo>
                  <a:pt x="5327485" y="4606713"/>
                </a:lnTo>
                <a:cubicBezTo>
                  <a:pt x="5327485" y="4719720"/>
                  <a:pt x="5235876" y="4811330"/>
                  <a:pt x="5122868" y="4811330"/>
                </a:cubicBezTo>
                <a:lnTo>
                  <a:pt x="4827209" y="4811330"/>
                </a:lnTo>
                <a:lnTo>
                  <a:pt x="4827209" y="4811795"/>
                </a:lnTo>
                <a:lnTo>
                  <a:pt x="4588194" y="4811795"/>
                </a:lnTo>
                <a:cubicBezTo>
                  <a:pt x="4382076" y="4811795"/>
                  <a:pt x="4214985" y="4978886"/>
                  <a:pt x="4214985" y="5185004"/>
                </a:cubicBezTo>
                <a:lnTo>
                  <a:pt x="4214985" y="5375278"/>
                </a:lnTo>
                <a:lnTo>
                  <a:pt x="4214312" y="5375278"/>
                </a:lnTo>
                <a:lnTo>
                  <a:pt x="4214312" y="5670938"/>
                </a:lnTo>
                <a:cubicBezTo>
                  <a:pt x="4214312" y="5783945"/>
                  <a:pt x="4122702" y="5875554"/>
                  <a:pt x="4009696" y="5875554"/>
                </a:cubicBezTo>
                <a:lnTo>
                  <a:pt x="381075" y="5875554"/>
                </a:lnTo>
                <a:cubicBezTo>
                  <a:pt x="170613" y="5875554"/>
                  <a:pt x="0" y="5704941"/>
                  <a:pt x="0" y="5494479"/>
                </a:cubicBezTo>
                <a:lnTo>
                  <a:pt x="0" y="2630850"/>
                </a:lnTo>
                <a:cubicBezTo>
                  <a:pt x="0" y="2468279"/>
                  <a:pt x="131789" y="2336489"/>
                  <a:pt x="294360" y="2336489"/>
                </a:cubicBezTo>
                <a:lnTo>
                  <a:pt x="811240" y="2336489"/>
                </a:lnTo>
                <a:cubicBezTo>
                  <a:pt x="1034413" y="2336489"/>
                  <a:pt x="1215330" y="2155572"/>
                  <a:pt x="1215330" y="1932399"/>
                </a:cubicBezTo>
                <a:lnTo>
                  <a:pt x="1215330" y="294361"/>
                </a:lnTo>
                <a:cubicBezTo>
                  <a:pt x="1215330" y="131790"/>
                  <a:pt x="1347120" y="0"/>
                  <a:pt x="150969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7546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CAFFCB-7024-453B-C7AF-644C9D21976B}"/>
              </a:ext>
            </a:extLst>
          </p:cNvPr>
          <p:cNvSpPr/>
          <p:nvPr/>
        </p:nvSpPr>
        <p:spPr>
          <a:xfrm>
            <a:off x="2481943" y="2002634"/>
            <a:ext cx="7228114" cy="370942"/>
          </a:xfrm>
          <a:prstGeom prst="roundRect">
            <a:avLst>
              <a:gd name="adj" fmla="val 20689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1314A-B5DE-4324-70A1-FA7D1CB34E29}"/>
              </a:ext>
            </a:extLst>
          </p:cNvPr>
          <p:cNvSpPr txBox="1"/>
          <p:nvPr/>
        </p:nvSpPr>
        <p:spPr>
          <a:xfrm>
            <a:off x="2717800" y="2034220"/>
            <a:ext cx="5955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Hemp Seeds → Clean &amp; Dry → Cold Press → Crude Oil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46D876-014A-CD2F-19C4-340D9BAF5DA1}"/>
              </a:ext>
            </a:extLst>
          </p:cNvPr>
          <p:cNvGrpSpPr/>
          <p:nvPr/>
        </p:nvGrpSpPr>
        <p:grpSpPr>
          <a:xfrm>
            <a:off x="2953544" y="466737"/>
            <a:ext cx="6284913" cy="1280509"/>
            <a:chOff x="2953544" y="466737"/>
            <a:chExt cx="6284913" cy="128050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FCD8C0B-D546-B95F-A114-4A4BE8592F3A}"/>
                </a:ext>
              </a:extLst>
            </p:cNvPr>
            <p:cNvCxnSpPr>
              <a:cxnSpLocks/>
            </p:cNvCxnSpPr>
            <p:nvPr/>
          </p:nvCxnSpPr>
          <p:spPr>
            <a:xfrm>
              <a:off x="5831531" y="1747246"/>
              <a:ext cx="528938" cy="0"/>
            </a:xfrm>
            <a:prstGeom prst="line">
              <a:avLst/>
            </a:prstGeom>
            <a:ln w="28575"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471AC6-E873-F936-BF1D-DC0CFD57E76C}"/>
                </a:ext>
              </a:extLst>
            </p:cNvPr>
            <p:cNvSpPr txBox="1"/>
            <p:nvPr/>
          </p:nvSpPr>
          <p:spPr>
            <a:xfrm>
              <a:off x="2953544" y="466737"/>
              <a:ext cx="628491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Strategic </a:t>
              </a:r>
            </a:p>
            <a:p>
              <a:pPr algn="ctr"/>
              <a:r>
                <a:rPr lang="en-US" sz="3600" dirty="0">
                  <a:solidFill>
                    <a:schemeClr val="accent1"/>
                  </a:solidFill>
                  <a:latin typeface="+mj-lt"/>
                </a:rPr>
                <a:t>Pillars</a:t>
              </a:r>
              <a:endParaRPr lang="en-PK" sz="36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4543406-25DA-4070-D5FD-FCC3219ECFD1}"/>
              </a:ext>
            </a:extLst>
          </p:cNvPr>
          <p:cNvSpPr/>
          <p:nvPr/>
        </p:nvSpPr>
        <p:spPr>
          <a:xfrm>
            <a:off x="2481943" y="2599723"/>
            <a:ext cx="7228114" cy="370942"/>
          </a:xfrm>
          <a:prstGeom prst="roundRect">
            <a:avLst>
              <a:gd name="adj" fmla="val 1940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E2F358-0D7B-AB13-D457-A3E6E0683945}"/>
              </a:ext>
            </a:extLst>
          </p:cNvPr>
          <p:cNvSpPr txBox="1"/>
          <p:nvPr/>
        </p:nvSpPr>
        <p:spPr>
          <a:xfrm>
            <a:off x="2717800" y="2631309"/>
            <a:ext cx="5955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Solvent Recovery (optional)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C274707-F4DB-80B7-82B9-A95797A30273}"/>
              </a:ext>
            </a:extLst>
          </p:cNvPr>
          <p:cNvSpPr/>
          <p:nvPr/>
        </p:nvSpPr>
        <p:spPr>
          <a:xfrm>
            <a:off x="2481943" y="3196812"/>
            <a:ext cx="7228114" cy="370942"/>
          </a:xfrm>
          <a:prstGeom prst="roundRect">
            <a:avLst>
              <a:gd name="adj" fmla="val 18121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E2781B-CDC5-8DAB-726D-1C4FCA0F42E4}"/>
              </a:ext>
            </a:extLst>
          </p:cNvPr>
          <p:cNvSpPr txBox="1"/>
          <p:nvPr/>
        </p:nvSpPr>
        <p:spPr>
          <a:xfrm>
            <a:off x="2717800" y="3228398"/>
            <a:ext cx="5955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Degumming &amp; Filtration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8C5CB48-AB69-7A0B-3887-154284F2743A}"/>
              </a:ext>
            </a:extLst>
          </p:cNvPr>
          <p:cNvSpPr/>
          <p:nvPr/>
        </p:nvSpPr>
        <p:spPr>
          <a:xfrm>
            <a:off x="2481943" y="3793901"/>
            <a:ext cx="7228114" cy="370942"/>
          </a:xfrm>
          <a:prstGeom prst="roundRect">
            <a:avLst>
              <a:gd name="adj" fmla="val 1683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3A4207-EDA4-6FCA-5EC6-304D4EEAF123}"/>
              </a:ext>
            </a:extLst>
          </p:cNvPr>
          <p:cNvSpPr txBox="1"/>
          <p:nvPr/>
        </p:nvSpPr>
        <p:spPr>
          <a:xfrm>
            <a:off x="2717800" y="3825487"/>
            <a:ext cx="5955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Transesterification (Oil + Methanol + Catalyst)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9441396-B9F0-621E-D670-2509A5614B85}"/>
              </a:ext>
            </a:extLst>
          </p:cNvPr>
          <p:cNvSpPr/>
          <p:nvPr/>
        </p:nvSpPr>
        <p:spPr>
          <a:xfrm>
            <a:off x="2481943" y="4390990"/>
            <a:ext cx="7228114" cy="370942"/>
          </a:xfrm>
          <a:prstGeom prst="roundRect">
            <a:avLst>
              <a:gd name="adj" fmla="val 1683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51C1D5-1AE9-D5A9-044D-B839108B38F3}"/>
              </a:ext>
            </a:extLst>
          </p:cNvPr>
          <p:cNvSpPr txBox="1"/>
          <p:nvPr/>
        </p:nvSpPr>
        <p:spPr>
          <a:xfrm>
            <a:off x="2717800" y="4422576"/>
            <a:ext cx="5955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Separation → Glycerol (byproduct)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3B4787C-7B18-E0F9-339E-398EA9A96E3E}"/>
              </a:ext>
            </a:extLst>
          </p:cNvPr>
          <p:cNvSpPr/>
          <p:nvPr/>
        </p:nvSpPr>
        <p:spPr>
          <a:xfrm>
            <a:off x="2481943" y="4988079"/>
            <a:ext cx="7228114" cy="370942"/>
          </a:xfrm>
          <a:prstGeom prst="roundRect">
            <a:avLst>
              <a:gd name="adj" fmla="val 18121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FBF2B5-EA07-BA9F-2F2C-F46F298263D4}"/>
              </a:ext>
            </a:extLst>
          </p:cNvPr>
          <p:cNvSpPr txBox="1"/>
          <p:nvPr/>
        </p:nvSpPr>
        <p:spPr>
          <a:xfrm>
            <a:off x="2717800" y="5019665"/>
            <a:ext cx="5955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Washing &amp; Drying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3E5140D-5F34-0AC4-3564-A433E62E43D9}"/>
              </a:ext>
            </a:extLst>
          </p:cNvPr>
          <p:cNvSpPr/>
          <p:nvPr/>
        </p:nvSpPr>
        <p:spPr>
          <a:xfrm>
            <a:off x="2481943" y="5585168"/>
            <a:ext cx="7228114" cy="370942"/>
          </a:xfrm>
          <a:prstGeom prst="roundRect">
            <a:avLst>
              <a:gd name="adj" fmla="val 15554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00504A-651B-8649-C2B2-03A54372B2BA}"/>
              </a:ext>
            </a:extLst>
          </p:cNvPr>
          <p:cNvSpPr txBox="1"/>
          <p:nvPr/>
        </p:nvSpPr>
        <p:spPr>
          <a:xfrm>
            <a:off x="2717800" y="5616754"/>
            <a:ext cx="5955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Refined Hemp Biodiesel (H-B100)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145972F-2075-5313-F0F0-AD3C9205C43A}"/>
              </a:ext>
            </a:extLst>
          </p:cNvPr>
          <p:cNvSpPr/>
          <p:nvPr/>
        </p:nvSpPr>
        <p:spPr>
          <a:xfrm>
            <a:off x="2481943" y="6182258"/>
            <a:ext cx="7228114" cy="370942"/>
          </a:xfrm>
          <a:prstGeom prst="roundRect">
            <a:avLst>
              <a:gd name="adj" fmla="val 20689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BBFA2E-A60E-7ACF-E5EE-884D94A42CDF}"/>
              </a:ext>
            </a:extLst>
          </p:cNvPr>
          <p:cNvSpPr txBox="1"/>
          <p:nvPr/>
        </p:nvSpPr>
        <p:spPr>
          <a:xfrm>
            <a:off x="2717800" y="6213844"/>
            <a:ext cx="5955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Blending (B20/B50) → Marine or Diesel Engines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B1663282-0EE4-A89D-D3B7-4DB4E4F5AE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6017419" y="2408068"/>
            <a:ext cx="157163" cy="15716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ACF56382-BB96-ACE5-7B78-7AAD6BD815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6017419" y="3005157"/>
            <a:ext cx="157163" cy="15716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955EFB47-D5C8-EF3A-AE97-1625E25B55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6017419" y="3602246"/>
            <a:ext cx="157163" cy="15716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B4DEC67B-99C5-3B66-BF99-1AD8C0E930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6017419" y="4199335"/>
            <a:ext cx="157163" cy="157163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DCBB18E4-1D55-EF5B-D754-B41EA00885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6017419" y="4796424"/>
            <a:ext cx="157163" cy="15716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0D45274E-AC29-FBED-CBF1-23AC7CE367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6017419" y="5393513"/>
            <a:ext cx="157163" cy="157163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1C7E358B-9695-37E3-92D9-E8983E1A72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6017419" y="5990602"/>
            <a:ext cx="157163" cy="157163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9E4EFFB-BFBB-C312-35BB-3B8917916401}"/>
              </a:ext>
            </a:extLst>
          </p:cNvPr>
          <p:cNvSpPr/>
          <p:nvPr/>
        </p:nvSpPr>
        <p:spPr>
          <a:xfrm>
            <a:off x="0" y="0"/>
            <a:ext cx="1045029" cy="348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B7E6CF4-F7B6-0B47-13E8-CA685C9EC44B}"/>
              </a:ext>
            </a:extLst>
          </p:cNvPr>
          <p:cNvSpPr txBox="1"/>
          <p:nvPr/>
        </p:nvSpPr>
        <p:spPr>
          <a:xfrm>
            <a:off x="128817" y="35672"/>
            <a:ext cx="787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Page #5</a:t>
            </a:r>
            <a:endParaRPr lang="en-PK" sz="1200" dirty="0">
              <a:solidFill>
                <a:schemeClr val="bg1"/>
              </a:solidFill>
            </a:endParaRPr>
          </a:p>
        </p:txBody>
      </p:sp>
      <p:pic>
        <p:nvPicPr>
          <p:cNvPr id="55" name="Picture 54" descr="A red logo with black background&#10;&#10;AI-generated content may be incorrect.">
            <a:extLst>
              <a:ext uri="{FF2B5EF4-FFF2-40B4-BE49-F238E27FC236}">
                <a16:creationId xmlns:a16="http://schemas.microsoft.com/office/drawing/2014/main" id="{58B0005F-D9DA-92C0-D828-B2308E2F7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696" y="50624"/>
            <a:ext cx="693304" cy="6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87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EA80468-143E-4596-782A-1616EA49F84C}"/>
              </a:ext>
            </a:extLst>
          </p:cNvPr>
          <p:cNvGrpSpPr/>
          <p:nvPr/>
        </p:nvGrpSpPr>
        <p:grpSpPr>
          <a:xfrm>
            <a:off x="1224648" y="2159834"/>
            <a:ext cx="3309251" cy="615554"/>
            <a:chOff x="1224648" y="2054392"/>
            <a:chExt cx="3309251" cy="61555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435E492-6AEB-1DEA-2A15-FE888C7E705F}"/>
                </a:ext>
              </a:extLst>
            </p:cNvPr>
            <p:cNvSpPr txBox="1"/>
            <p:nvPr/>
          </p:nvSpPr>
          <p:spPr>
            <a:xfrm>
              <a:off x="1224649" y="2054392"/>
              <a:ext cx="28817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Yield</a:t>
              </a:r>
              <a:endParaRPr lang="en-US" sz="14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0261E0A-36C0-9173-E53A-42B04F5A2247}"/>
                </a:ext>
              </a:extLst>
            </p:cNvPr>
            <p:cNvSpPr txBox="1"/>
            <p:nvPr/>
          </p:nvSpPr>
          <p:spPr>
            <a:xfrm>
              <a:off x="1224648" y="2362169"/>
              <a:ext cx="33092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400" dirty="0"/>
                <a:t>400 liters biodiesel per ton of hemp</a:t>
              </a:r>
              <a:endParaRPr lang="en-US" sz="1400" dirty="0"/>
            </a:p>
          </p:txBody>
        </p: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20C0B4D2-F691-A0D6-DCCD-81F8BDAD9480}"/>
              </a:ext>
            </a:extLst>
          </p:cNvPr>
          <p:cNvSpPr/>
          <p:nvPr/>
        </p:nvSpPr>
        <p:spPr>
          <a:xfrm>
            <a:off x="381000" y="2105662"/>
            <a:ext cx="723899" cy="7238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A29D6527-AD4B-F528-7512-A93E969AE8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26526" y="2251188"/>
            <a:ext cx="432847" cy="432847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C2325D6-859C-497D-4B8D-733B5974106D}"/>
              </a:ext>
            </a:extLst>
          </p:cNvPr>
          <p:cNvGrpSpPr/>
          <p:nvPr/>
        </p:nvGrpSpPr>
        <p:grpSpPr>
          <a:xfrm>
            <a:off x="1224648" y="3084726"/>
            <a:ext cx="3309251" cy="615554"/>
            <a:chOff x="1224648" y="2994986"/>
            <a:chExt cx="3309251" cy="615554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CB68C2E-0163-439F-65DC-54CAB3D10A61}"/>
                </a:ext>
              </a:extLst>
            </p:cNvPr>
            <p:cNvSpPr txBox="1"/>
            <p:nvPr/>
          </p:nvSpPr>
          <p:spPr>
            <a:xfrm>
              <a:off x="1224649" y="2994986"/>
              <a:ext cx="28817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Conversion Efficiency</a:t>
              </a:r>
              <a:endParaRPr lang="en-US" sz="1400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5B01389-74D6-8230-6A95-B455EE742E4C}"/>
                </a:ext>
              </a:extLst>
            </p:cNvPr>
            <p:cNvSpPr txBox="1"/>
            <p:nvPr/>
          </p:nvSpPr>
          <p:spPr>
            <a:xfrm>
              <a:off x="1224648" y="3302763"/>
              <a:ext cx="33092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400" dirty="0"/>
                <a:t>90–95% </a:t>
              </a:r>
              <a:endParaRPr lang="en-US" sz="1400" dirty="0"/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D9F013DF-BF87-0E00-4B74-8F90EF1CE280}"/>
              </a:ext>
            </a:extLst>
          </p:cNvPr>
          <p:cNvSpPr/>
          <p:nvPr/>
        </p:nvSpPr>
        <p:spPr>
          <a:xfrm>
            <a:off x="381000" y="3030554"/>
            <a:ext cx="723899" cy="7238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F9677146-D8EB-6018-3526-38E9EB528E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6526" y="3176080"/>
            <a:ext cx="432847" cy="432847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B573D59-3338-364C-3CB6-89D7A65AC027}"/>
              </a:ext>
            </a:extLst>
          </p:cNvPr>
          <p:cNvGrpSpPr/>
          <p:nvPr/>
        </p:nvGrpSpPr>
        <p:grpSpPr>
          <a:xfrm>
            <a:off x="1224648" y="4009618"/>
            <a:ext cx="4871352" cy="615554"/>
            <a:chOff x="1224648" y="3935580"/>
            <a:chExt cx="4871352" cy="615554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E4E49D8-BA46-B5AB-43B6-E54810CB01D3}"/>
                </a:ext>
              </a:extLst>
            </p:cNvPr>
            <p:cNvSpPr txBox="1"/>
            <p:nvPr/>
          </p:nvSpPr>
          <p:spPr>
            <a:xfrm>
              <a:off x="1224649" y="3935580"/>
              <a:ext cx="28817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Byproducts</a:t>
              </a:r>
              <a:endParaRPr lang="en-US" sz="1400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E87BA32-F112-C949-6EF1-43D1FFC8DC13}"/>
                </a:ext>
              </a:extLst>
            </p:cNvPr>
            <p:cNvSpPr txBox="1"/>
            <p:nvPr/>
          </p:nvSpPr>
          <p:spPr>
            <a:xfrm>
              <a:off x="1224648" y="4243357"/>
              <a:ext cx="487135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Glycerol (usable in cosmetics or biogas feedstock).</a:t>
              </a:r>
            </a:p>
          </p:txBody>
        </p:sp>
      </p:grpSp>
      <p:sp>
        <p:nvSpPr>
          <p:cNvPr id="86" name="Oval 85">
            <a:extLst>
              <a:ext uri="{FF2B5EF4-FFF2-40B4-BE49-F238E27FC236}">
                <a16:creationId xmlns:a16="http://schemas.microsoft.com/office/drawing/2014/main" id="{FBB186CE-F21C-D1F7-D622-90F8C917E1FD}"/>
              </a:ext>
            </a:extLst>
          </p:cNvPr>
          <p:cNvSpPr/>
          <p:nvPr/>
        </p:nvSpPr>
        <p:spPr>
          <a:xfrm>
            <a:off x="381000" y="3955446"/>
            <a:ext cx="723899" cy="7238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8B187758-052E-23A9-7D6A-E0BA2471B9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6526" y="4100972"/>
            <a:ext cx="432847" cy="432847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AAC2F2C-5111-BF32-3A01-9FEACF50F4EB}"/>
              </a:ext>
            </a:extLst>
          </p:cNvPr>
          <p:cNvGrpSpPr/>
          <p:nvPr/>
        </p:nvGrpSpPr>
        <p:grpSpPr>
          <a:xfrm>
            <a:off x="1224648" y="4934510"/>
            <a:ext cx="3927923" cy="615554"/>
            <a:chOff x="1224648" y="4876174"/>
            <a:chExt cx="3927923" cy="6155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2E0B71F-DDB7-8359-0E81-6037753BA106}"/>
                </a:ext>
              </a:extLst>
            </p:cNvPr>
            <p:cNvSpPr txBox="1"/>
            <p:nvPr/>
          </p:nvSpPr>
          <p:spPr>
            <a:xfrm>
              <a:off x="1224649" y="4876174"/>
              <a:ext cx="392792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Energy Return on Investment (EROI)</a:t>
              </a:r>
              <a:endParaRPr lang="en-US" sz="1400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BACFFE7-3221-E9C4-3121-6386D0894107}"/>
                </a:ext>
              </a:extLst>
            </p:cNvPr>
            <p:cNvSpPr txBox="1"/>
            <p:nvPr/>
          </p:nvSpPr>
          <p:spPr>
            <a:xfrm>
              <a:off x="1224648" y="5183951"/>
              <a:ext cx="33092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400" dirty="0"/>
                <a:t>3.5–5x.</a:t>
              </a:r>
              <a:endParaRPr lang="en-US" sz="1400" dirty="0"/>
            </a:p>
          </p:txBody>
        </p: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44C9059A-705C-28AB-E76A-44D550E3E127}"/>
              </a:ext>
            </a:extLst>
          </p:cNvPr>
          <p:cNvSpPr/>
          <p:nvPr/>
        </p:nvSpPr>
        <p:spPr>
          <a:xfrm>
            <a:off x="381000" y="4880338"/>
            <a:ext cx="723899" cy="7238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A21B8C1C-CD40-F19E-B116-888D66010A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6526" y="5025864"/>
            <a:ext cx="432847" cy="43284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EF9EBC1-6B29-E2AA-C0EA-2EF3F524C9FA}"/>
              </a:ext>
            </a:extLst>
          </p:cNvPr>
          <p:cNvGrpSpPr/>
          <p:nvPr/>
        </p:nvGrpSpPr>
        <p:grpSpPr>
          <a:xfrm>
            <a:off x="1224648" y="5859403"/>
            <a:ext cx="3309251" cy="615554"/>
            <a:chOff x="1224648" y="5816767"/>
            <a:chExt cx="3309251" cy="615554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0E4AB0E-FA54-358E-0581-FF7903CDE88C}"/>
                </a:ext>
              </a:extLst>
            </p:cNvPr>
            <p:cNvSpPr txBox="1"/>
            <p:nvPr/>
          </p:nvSpPr>
          <p:spPr>
            <a:xfrm>
              <a:off x="1224649" y="5816767"/>
              <a:ext cx="28817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Lifecycle GHG reduction</a:t>
              </a:r>
              <a:endParaRPr lang="en-US" sz="1400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3E97584-4004-3D67-6385-69F62857C4D3}"/>
                </a:ext>
              </a:extLst>
            </p:cNvPr>
            <p:cNvSpPr txBox="1"/>
            <p:nvPr/>
          </p:nvSpPr>
          <p:spPr>
            <a:xfrm>
              <a:off x="1224648" y="6124544"/>
              <a:ext cx="33092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70–85% compared to fossil diesel.</a:t>
              </a:r>
            </a:p>
          </p:txBody>
        </p: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F241473A-6CB6-2DB2-B882-B372AD67027B}"/>
              </a:ext>
            </a:extLst>
          </p:cNvPr>
          <p:cNvSpPr/>
          <p:nvPr/>
        </p:nvSpPr>
        <p:spPr>
          <a:xfrm>
            <a:off x="381000" y="5805231"/>
            <a:ext cx="723899" cy="7238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37728513-16B5-6839-E854-2C06D0DB82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6526" y="5950757"/>
            <a:ext cx="432847" cy="432847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6B39D384-1DFC-5975-E62E-85707EC8164F}"/>
              </a:ext>
            </a:extLst>
          </p:cNvPr>
          <p:cNvGrpSpPr/>
          <p:nvPr/>
        </p:nvGrpSpPr>
        <p:grpSpPr>
          <a:xfrm>
            <a:off x="380999" y="466737"/>
            <a:ext cx="7895772" cy="1280509"/>
            <a:chOff x="2148115" y="466737"/>
            <a:chExt cx="7895772" cy="1280509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FCECE0B-4FE1-5955-6785-D3F52E18F08A}"/>
                </a:ext>
              </a:extLst>
            </p:cNvPr>
            <p:cNvCxnSpPr>
              <a:cxnSpLocks/>
            </p:cNvCxnSpPr>
            <p:nvPr/>
          </p:nvCxnSpPr>
          <p:spPr>
            <a:xfrm>
              <a:off x="2286228" y="1747246"/>
              <a:ext cx="528938" cy="0"/>
            </a:xfrm>
            <a:prstGeom prst="line">
              <a:avLst/>
            </a:prstGeom>
            <a:ln w="28575"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97F5D60-B656-931A-F8B6-017789D8FC3A}"/>
                </a:ext>
              </a:extLst>
            </p:cNvPr>
            <p:cNvSpPr txBox="1"/>
            <p:nvPr/>
          </p:nvSpPr>
          <p:spPr>
            <a:xfrm>
              <a:off x="2148115" y="466737"/>
              <a:ext cx="789577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Key Technical </a:t>
              </a:r>
              <a:b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</a:br>
              <a:r>
                <a:rPr lang="en-US" sz="3600" dirty="0">
                  <a:solidFill>
                    <a:schemeClr val="accent1"/>
                  </a:solidFill>
                  <a:latin typeface="+mj-lt"/>
                </a:rPr>
                <a:t>Takeaways</a:t>
              </a:r>
              <a:endParaRPr lang="en-PK" sz="36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EF1CF1E-6E0B-A8C7-ECF3-F0D4D691BB29}"/>
              </a:ext>
            </a:extLst>
          </p:cNvPr>
          <p:cNvSpPr/>
          <p:nvPr/>
        </p:nvSpPr>
        <p:spPr>
          <a:xfrm>
            <a:off x="0" y="0"/>
            <a:ext cx="1045029" cy="348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22A992B-660B-C937-A8FB-C3F3B98F0DEC}"/>
              </a:ext>
            </a:extLst>
          </p:cNvPr>
          <p:cNvSpPr txBox="1"/>
          <p:nvPr/>
        </p:nvSpPr>
        <p:spPr>
          <a:xfrm>
            <a:off x="128817" y="35672"/>
            <a:ext cx="787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Page #5</a:t>
            </a:r>
            <a:endParaRPr lang="en-PK" sz="1200" dirty="0">
              <a:solidFill>
                <a:schemeClr val="bg1"/>
              </a:solidFill>
            </a:endParaRPr>
          </a:p>
        </p:txBody>
      </p:sp>
      <p:pic>
        <p:nvPicPr>
          <p:cNvPr id="128" name="Picture 127" descr="A red logo with black background&#10;&#10;AI-generated content may be incorrect.">
            <a:extLst>
              <a:ext uri="{FF2B5EF4-FFF2-40B4-BE49-F238E27FC236}">
                <a16:creationId xmlns:a16="http://schemas.microsoft.com/office/drawing/2014/main" id="{370B4D65-91D8-2AF5-A54E-3754F67CA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696" y="50624"/>
            <a:ext cx="693304" cy="645954"/>
          </a:xfrm>
          <a:prstGeom prst="rect">
            <a:avLst/>
          </a:prstGeom>
        </p:spPr>
      </p:pic>
      <p:pic>
        <p:nvPicPr>
          <p:cNvPr id="131" name="Picture Placeholder 21" descr="A greenhouse with plants in pots&#10;&#10;AI-generated content may be incorrect.">
            <a:extLst>
              <a:ext uri="{FF2B5EF4-FFF2-40B4-BE49-F238E27FC236}">
                <a16:creationId xmlns:a16="http://schemas.microsoft.com/office/drawing/2014/main" id="{5D4E0135-A3F0-1C7E-FA39-21C7F6016A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 r="14846"/>
          <a:stretch>
            <a:fillRect/>
          </a:stretch>
        </p:blipFill>
        <p:spPr>
          <a:xfrm>
            <a:off x="6096000" y="1143000"/>
            <a:ext cx="5715000" cy="5410200"/>
          </a:xfrm>
          <a:custGeom>
            <a:avLst/>
            <a:gdLst>
              <a:gd name="connsiteX0" fmla="*/ 0 w 5715000"/>
              <a:gd name="connsiteY0" fmla="*/ 0 h 6248400"/>
              <a:gd name="connsiteX1" fmla="*/ 5715000 w 5715000"/>
              <a:gd name="connsiteY1" fmla="*/ 0 h 6248400"/>
              <a:gd name="connsiteX2" fmla="*/ 5715000 w 5715000"/>
              <a:gd name="connsiteY2" fmla="*/ 6248400 h 6248400"/>
              <a:gd name="connsiteX3" fmla="*/ 0 w 57150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6248400">
                <a:moveTo>
                  <a:pt x="0" y="0"/>
                </a:moveTo>
                <a:lnTo>
                  <a:pt x="5715000" y="0"/>
                </a:lnTo>
                <a:lnTo>
                  <a:pt x="5715000" y="6248400"/>
                </a:lnTo>
                <a:lnTo>
                  <a:pt x="0" y="6248400"/>
                </a:ln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831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D17296-969B-AE0E-D1CE-DFB2FE8F6917}"/>
              </a:ext>
            </a:extLst>
          </p:cNvPr>
          <p:cNvCxnSpPr>
            <a:cxnSpLocks/>
          </p:cNvCxnSpPr>
          <p:nvPr/>
        </p:nvCxnSpPr>
        <p:spPr>
          <a:xfrm>
            <a:off x="514350" y="1821245"/>
            <a:ext cx="528938" cy="0"/>
          </a:xfrm>
          <a:prstGeom prst="line">
            <a:avLst/>
          </a:prstGeom>
          <a:ln w="28575">
            <a:solidFill>
              <a:srgbClr val="0D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2D4D97-FEDF-B38A-3C07-6B388FD18CED}"/>
              </a:ext>
            </a:extLst>
          </p:cNvPr>
          <p:cNvSpPr txBox="1"/>
          <p:nvPr/>
        </p:nvSpPr>
        <p:spPr>
          <a:xfrm>
            <a:off x="381000" y="1100500"/>
            <a:ext cx="6284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Overview</a:t>
            </a:r>
            <a:endParaRPr lang="en-PK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2412F-D3D4-E2C0-A0DA-AAE87B86064E}"/>
              </a:ext>
            </a:extLst>
          </p:cNvPr>
          <p:cNvSpPr txBox="1"/>
          <p:nvPr/>
        </p:nvSpPr>
        <p:spPr>
          <a:xfrm>
            <a:off x="381000" y="2068838"/>
            <a:ext cx="56616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KKOG Hemp biofuel </a:t>
            </a:r>
            <a:r>
              <a:rPr lang="en-US" sz="1400" dirty="0"/>
              <a:t>refers to renewable fuels produced from the </a:t>
            </a:r>
            <a:r>
              <a:rPr lang="en-US" sz="1400" b="1" dirty="0"/>
              <a:t>industrial hemp plant (Cannabis sativa L.)</a:t>
            </a:r>
            <a:r>
              <a:rPr lang="en-US" sz="1400" dirty="0"/>
              <a:t>, specifically from </a:t>
            </a:r>
            <a:r>
              <a:rPr lang="en-US" sz="1400" b="1" dirty="0"/>
              <a:t>hemp seeds and stalks. </a:t>
            </a:r>
            <a:r>
              <a:rPr lang="en-US" sz="1400" dirty="0"/>
              <a:t>Two major types of hemp-based </a:t>
            </a:r>
            <a:br>
              <a:rPr lang="en-US" sz="1400" dirty="0"/>
            </a:br>
            <a:r>
              <a:rPr lang="en-US" sz="1400" dirty="0"/>
              <a:t>fuels are: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DD927-AA2B-2DC3-3427-DAD13E976621}"/>
              </a:ext>
            </a:extLst>
          </p:cNvPr>
          <p:cNvSpPr/>
          <p:nvPr/>
        </p:nvSpPr>
        <p:spPr>
          <a:xfrm>
            <a:off x="381000" y="3197968"/>
            <a:ext cx="2745437" cy="1472137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5F92BA-8CFC-B628-C393-5B77096DBC7C}"/>
              </a:ext>
            </a:extLst>
          </p:cNvPr>
          <p:cNvSpPr txBox="1"/>
          <p:nvPr/>
        </p:nvSpPr>
        <p:spPr>
          <a:xfrm>
            <a:off x="466688" y="3850848"/>
            <a:ext cx="26597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Hemp Biodiesel: </a:t>
            </a:r>
            <a:r>
              <a:rPr lang="en-US" sz="1400" dirty="0"/>
              <a:t>Made from hemp seed oil through transesterification.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992E569-D004-038A-484D-793C585E0B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23535" y="3352597"/>
            <a:ext cx="378452" cy="3784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D06E7D0-2316-6F03-E863-D41ECF9C6468}"/>
              </a:ext>
            </a:extLst>
          </p:cNvPr>
          <p:cNvSpPr/>
          <p:nvPr/>
        </p:nvSpPr>
        <p:spPr>
          <a:xfrm>
            <a:off x="3350563" y="3197968"/>
            <a:ext cx="2745437" cy="1472137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4651C-B1C0-4926-3DA8-F1D479D4EB1A}"/>
              </a:ext>
            </a:extLst>
          </p:cNvPr>
          <p:cNvSpPr txBox="1"/>
          <p:nvPr/>
        </p:nvSpPr>
        <p:spPr>
          <a:xfrm>
            <a:off x="3436251" y="3850848"/>
            <a:ext cx="26597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Hemp Ethanol / Methanol</a:t>
            </a:r>
            <a:r>
              <a:rPr lang="en-US" sz="1400" dirty="0"/>
              <a:t>: Made from hemp stalks via fermentation or gasification.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CF02566-6756-86F8-9D1E-2E96587890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493098" y="3352597"/>
            <a:ext cx="378452" cy="378452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1D28FE7-B1D0-5D56-64B4-33E21789A665}"/>
              </a:ext>
            </a:extLst>
          </p:cNvPr>
          <p:cNvSpPr/>
          <p:nvPr/>
        </p:nvSpPr>
        <p:spPr>
          <a:xfrm>
            <a:off x="381000" y="4845128"/>
            <a:ext cx="5715000" cy="1472137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DA025F-967F-0A15-1A62-532D3899AF6B}"/>
              </a:ext>
            </a:extLst>
          </p:cNvPr>
          <p:cNvSpPr txBox="1"/>
          <p:nvPr/>
        </p:nvSpPr>
        <p:spPr>
          <a:xfrm>
            <a:off x="466688" y="5498008"/>
            <a:ext cx="5536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Both can be used in </a:t>
            </a:r>
            <a:r>
              <a:rPr lang="en-US" sz="1400" b="1" dirty="0"/>
              <a:t>marine engines, trucks, generators, and agricultural machinery,</a:t>
            </a:r>
            <a:r>
              <a:rPr lang="en-US" sz="1400" dirty="0"/>
              <a:t> with no engine modification.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E9642B52-6089-4777-2D96-B415D8DB5F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3535" y="4999757"/>
            <a:ext cx="378452" cy="37845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04265DD-B7AD-7C2E-07CC-D73AF728EF7C}"/>
              </a:ext>
            </a:extLst>
          </p:cNvPr>
          <p:cNvSpPr/>
          <p:nvPr/>
        </p:nvSpPr>
        <p:spPr>
          <a:xfrm>
            <a:off x="0" y="0"/>
            <a:ext cx="1045029" cy="348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3DC372-F98A-9965-1369-FCD01B3E1816}"/>
              </a:ext>
            </a:extLst>
          </p:cNvPr>
          <p:cNvSpPr txBox="1"/>
          <p:nvPr/>
        </p:nvSpPr>
        <p:spPr>
          <a:xfrm>
            <a:off x="128817" y="35672"/>
            <a:ext cx="787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Page #5</a:t>
            </a:r>
            <a:endParaRPr lang="en-PK" sz="1200" dirty="0">
              <a:solidFill>
                <a:schemeClr val="bg1"/>
              </a:solidFill>
            </a:endParaRPr>
          </a:p>
        </p:txBody>
      </p:sp>
      <p:pic>
        <p:nvPicPr>
          <p:cNvPr id="49" name="Picture 48" descr="A red logo with black background&#10;&#10;AI-generated content may be incorrect.">
            <a:extLst>
              <a:ext uri="{FF2B5EF4-FFF2-40B4-BE49-F238E27FC236}">
                <a16:creationId xmlns:a16="http://schemas.microsoft.com/office/drawing/2014/main" id="{DC119A74-0DDA-7375-76AE-E17EDBA7A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696" y="50624"/>
            <a:ext cx="693304" cy="645954"/>
          </a:xfrm>
          <a:prstGeom prst="rect">
            <a:avLst/>
          </a:prstGeom>
        </p:spPr>
      </p:pic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7F9FA480-46C5-367F-A988-978E4D3BA5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r="43558"/>
          <a:stretch>
            <a:fillRect/>
          </a:stretch>
        </p:blipFill>
        <p:spPr>
          <a:xfrm>
            <a:off x="6634163" y="0"/>
            <a:ext cx="5557837" cy="6858000"/>
          </a:xfrm>
        </p:spPr>
      </p:pic>
      <p:pic>
        <p:nvPicPr>
          <p:cNvPr id="5" name="Picture 4" descr="A red logo with black background&#10;&#10;AI-generated content may be incorrect.">
            <a:extLst>
              <a:ext uri="{FF2B5EF4-FFF2-40B4-BE49-F238E27FC236}">
                <a16:creationId xmlns:a16="http://schemas.microsoft.com/office/drawing/2014/main" id="{AC4C8D3F-4B6B-5762-D86B-24C29096A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696" y="50624"/>
            <a:ext cx="693304" cy="6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3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roup 684">
            <a:extLst>
              <a:ext uri="{FF2B5EF4-FFF2-40B4-BE49-F238E27FC236}">
                <a16:creationId xmlns:a16="http://schemas.microsoft.com/office/drawing/2014/main" id="{5C34D37E-F23A-CE18-E621-0C9F17493177}"/>
              </a:ext>
            </a:extLst>
          </p:cNvPr>
          <p:cNvGrpSpPr/>
          <p:nvPr/>
        </p:nvGrpSpPr>
        <p:grpSpPr>
          <a:xfrm>
            <a:off x="380999" y="466737"/>
            <a:ext cx="7895772" cy="1280509"/>
            <a:chOff x="2148115" y="466737"/>
            <a:chExt cx="7895772" cy="1280509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CBDB7323-094C-DC26-5300-9A6E19AE17DD}"/>
                </a:ext>
              </a:extLst>
            </p:cNvPr>
            <p:cNvCxnSpPr>
              <a:cxnSpLocks/>
            </p:cNvCxnSpPr>
            <p:nvPr/>
          </p:nvCxnSpPr>
          <p:spPr>
            <a:xfrm>
              <a:off x="2286228" y="1747246"/>
              <a:ext cx="528938" cy="0"/>
            </a:xfrm>
            <a:prstGeom prst="line">
              <a:avLst/>
            </a:prstGeom>
            <a:ln w="28575"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EF6BBE-52D6-A048-4C38-988FFC834F63}"/>
                </a:ext>
              </a:extLst>
            </p:cNvPr>
            <p:cNvSpPr txBox="1"/>
            <p:nvPr/>
          </p:nvSpPr>
          <p:spPr>
            <a:xfrm>
              <a:off x="2148115" y="466737"/>
              <a:ext cx="789577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Hemp Oil Extraction Process </a:t>
              </a:r>
              <a:r>
                <a:rPr lang="en-US" sz="3600" dirty="0">
                  <a:solidFill>
                    <a:schemeClr val="accent1"/>
                  </a:solidFill>
                  <a:latin typeface="+mj-lt"/>
                </a:rPr>
                <a:t>(Feedstock Preparation)</a:t>
              </a:r>
              <a:endParaRPr lang="en-PK" sz="36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708" name="Rectangle: Rounded Corners 707">
            <a:extLst>
              <a:ext uri="{FF2B5EF4-FFF2-40B4-BE49-F238E27FC236}">
                <a16:creationId xmlns:a16="http://schemas.microsoft.com/office/drawing/2014/main" id="{04D8B2F3-3C8B-4771-C51D-3A3463795123}"/>
              </a:ext>
            </a:extLst>
          </p:cNvPr>
          <p:cNvSpPr/>
          <p:nvPr/>
        </p:nvSpPr>
        <p:spPr>
          <a:xfrm>
            <a:off x="381000" y="1956863"/>
            <a:ext cx="2745437" cy="4596336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F6E598D5-2295-DEF4-0A94-23FC33419271}"/>
              </a:ext>
            </a:extLst>
          </p:cNvPr>
          <p:cNvSpPr txBox="1"/>
          <p:nvPr/>
        </p:nvSpPr>
        <p:spPr>
          <a:xfrm>
            <a:off x="438150" y="2599481"/>
            <a:ext cx="2259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/>
              <a:t>Harvesting and </a:t>
            </a:r>
            <a:br>
              <a:rPr lang="fr-FR" sz="1400" b="1" dirty="0"/>
            </a:br>
            <a:r>
              <a:rPr lang="fr-FR" sz="1400" b="1" dirty="0"/>
              <a:t>Drying</a:t>
            </a:r>
          </a:p>
        </p:txBody>
      </p:sp>
      <p:sp>
        <p:nvSpPr>
          <p:cNvPr id="716" name="TextBox 715">
            <a:extLst>
              <a:ext uri="{FF2B5EF4-FFF2-40B4-BE49-F238E27FC236}">
                <a16:creationId xmlns:a16="http://schemas.microsoft.com/office/drawing/2014/main" id="{53F58879-4899-3B9F-572C-BFD0D74D342D}"/>
              </a:ext>
            </a:extLst>
          </p:cNvPr>
          <p:cNvSpPr txBox="1"/>
          <p:nvPr/>
        </p:nvSpPr>
        <p:spPr>
          <a:xfrm>
            <a:off x="438150" y="3160641"/>
            <a:ext cx="268828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Hemp plants are cut when seeds mature (~100-120 days).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Seeds are separated from stalks via proprietary mechanical threshing.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Moisture content is reduced to &lt;10% before oil extraction to prevent spoilage.</a:t>
            </a:r>
          </a:p>
        </p:txBody>
      </p:sp>
      <p:sp>
        <p:nvSpPr>
          <p:cNvPr id="719" name="Rectangle: Rounded Corners 718">
            <a:extLst>
              <a:ext uri="{FF2B5EF4-FFF2-40B4-BE49-F238E27FC236}">
                <a16:creationId xmlns:a16="http://schemas.microsoft.com/office/drawing/2014/main" id="{E68E400D-3382-4138-79D3-9A0A79AC39E1}"/>
              </a:ext>
            </a:extLst>
          </p:cNvPr>
          <p:cNvSpPr/>
          <p:nvPr/>
        </p:nvSpPr>
        <p:spPr>
          <a:xfrm>
            <a:off x="3275854" y="1956863"/>
            <a:ext cx="2745437" cy="4596336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0" name="TextBox 719">
            <a:extLst>
              <a:ext uri="{FF2B5EF4-FFF2-40B4-BE49-F238E27FC236}">
                <a16:creationId xmlns:a16="http://schemas.microsoft.com/office/drawing/2014/main" id="{42F7633A-BC7A-23B9-669A-A37C02C12088}"/>
              </a:ext>
            </a:extLst>
          </p:cNvPr>
          <p:cNvSpPr txBox="1"/>
          <p:nvPr/>
        </p:nvSpPr>
        <p:spPr>
          <a:xfrm>
            <a:off x="3333004" y="2599481"/>
            <a:ext cx="2259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/>
              <a:t>Seed</a:t>
            </a:r>
            <a:r>
              <a:rPr lang="fr-FR" sz="1400" b="1" dirty="0"/>
              <a:t> </a:t>
            </a:r>
            <a:br>
              <a:rPr lang="fr-FR" sz="1400" b="1" dirty="0"/>
            </a:br>
            <a:r>
              <a:rPr lang="fr-FR" sz="1400" b="1" dirty="0" err="1"/>
              <a:t>Cleaning</a:t>
            </a:r>
            <a:endParaRPr lang="fr-FR" sz="1400" b="1" dirty="0"/>
          </a:p>
        </p:txBody>
      </p:sp>
      <p:sp>
        <p:nvSpPr>
          <p:cNvPr id="721" name="TextBox 720">
            <a:extLst>
              <a:ext uri="{FF2B5EF4-FFF2-40B4-BE49-F238E27FC236}">
                <a16:creationId xmlns:a16="http://schemas.microsoft.com/office/drawing/2014/main" id="{F35A92EC-74FC-2640-3267-E29C71EADF86}"/>
              </a:ext>
            </a:extLst>
          </p:cNvPr>
          <p:cNvSpPr txBox="1"/>
          <p:nvPr/>
        </p:nvSpPr>
        <p:spPr>
          <a:xfrm>
            <a:off x="3333004" y="3160641"/>
            <a:ext cx="268828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Seeds are passed through vibrating sieves and air classifiers to remove debris.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Clean seeds are essential to prevent contamination during pressing.</a:t>
            </a:r>
          </a:p>
        </p:txBody>
      </p:sp>
      <p:sp>
        <p:nvSpPr>
          <p:cNvPr id="723" name="Rectangle: Rounded Corners 722">
            <a:extLst>
              <a:ext uri="{FF2B5EF4-FFF2-40B4-BE49-F238E27FC236}">
                <a16:creationId xmlns:a16="http://schemas.microsoft.com/office/drawing/2014/main" id="{0D38591F-4BA9-E69D-BB6C-BC6EEAEE5515}"/>
              </a:ext>
            </a:extLst>
          </p:cNvPr>
          <p:cNvSpPr/>
          <p:nvPr/>
        </p:nvSpPr>
        <p:spPr>
          <a:xfrm>
            <a:off x="6170708" y="1956863"/>
            <a:ext cx="2745437" cy="4596336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4" name="TextBox 723">
            <a:extLst>
              <a:ext uri="{FF2B5EF4-FFF2-40B4-BE49-F238E27FC236}">
                <a16:creationId xmlns:a16="http://schemas.microsoft.com/office/drawing/2014/main" id="{1CEDF482-4A6C-3C6B-3A1F-7D4CC7E4E726}"/>
              </a:ext>
            </a:extLst>
          </p:cNvPr>
          <p:cNvSpPr txBox="1"/>
          <p:nvPr/>
        </p:nvSpPr>
        <p:spPr>
          <a:xfrm>
            <a:off x="6227858" y="2599481"/>
            <a:ext cx="2688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/>
              <a:t>Mechanical</a:t>
            </a:r>
            <a:r>
              <a:rPr lang="fr-FR" sz="1400" b="1" dirty="0"/>
              <a:t> </a:t>
            </a:r>
            <a:r>
              <a:rPr lang="fr-FR" sz="1400" b="1" dirty="0" err="1"/>
              <a:t>Oil</a:t>
            </a:r>
            <a:r>
              <a:rPr lang="fr-FR" sz="1400" b="1" dirty="0"/>
              <a:t> </a:t>
            </a:r>
            <a:br>
              <a:rPr lang="fr-FR" sz="1400" b="1" dirty="0"/>
            </a:br>
            <a:r>
              <a:rPr lang="fr-FR" sz="1400" b="1" dirty="0"/>
              <a:t>Extraction</a:t>
            </a:r>
          </a:p>
        </p:txBody>
      </p:sp>
      <p:sp>
        <p:nvSpPr>
          <p:cNvPr id="725" name="TextBox 724">
            <a:extLst>
              <a:ext uri="{FF2B5EF4-FFF2-40B4-BE49-F238E27FC236}">
                <a16:creationId xmlns:a16="http://schemas.microsoft.com/office/drawing/2014/main" id="{9B1ACDFD-89B3-E311-1227-61E27DE45969}"/>
              </a:ext>
            </a:extLst>
          </p:cNvPr>
          <p:cNvSpPr txBox="1"/>
          <p:nvPr/>
        </p:nvSpPr>
        <p:spPr>
          <a:xfrm>
            <a:off x="6227858" y="3160641"/>
            <a:ext cx="2688286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Cold-Pressing: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Seeds are fed into a </a:t>
            </a:r>
            <a:r>
              <a:rPr lang="en-US" sz="1200" b="1" dirty="0"/>
              <a:t>screw press </a:t>
            </a:r>
            <a:r>
              <a:rPr lang="en-US" sz="1200" dirty="0"/>
              <a:t>or</a:t>
            </a:r>
            <a:r>
              <a:rPr lang="en-US" sz="1200" b="1" dirty="0"/>
              <a:t> expeller </a:t>
            </a:r>
            <a:r>
              <a:rPr lang="en-US" sz="1200" dirty="0"/>
              <a:t>at ~40–50°C.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Yields about </a:t>
            </a:r>
            <a:r>
              <a:rPr lang="en-US" sz="1200" b="1" dirty="0"/>
              <a:t>30–35% hemp seed oil</a:t>
            </a:r>
            <a:r>
              <a:rPr lang="en-US" sz="1200" dirty="0"/>
              <a:t> by weight.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The remaining seed cake is high in protein and used for animal feed or biomass energy.</a:t>
            </a:r>
          </a:p>
          <a:p>
            <a:pPr>
              <a:spcAft>
                <a:spcPts val="600"/>
              </a:spcAft>
            </a:pPr>
            <a:r>
              <a:rPr lang="en-US" sz="1200" b="1" dirty="0"/>
              <a:t>Solvent Extraction: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Use of </a:t>
            </a:r>
            <a:r>
              <a:rPr lang="en-US" sz="1200" b="1" dirty="0"/>
              <a:t>ethanol</a:t>
            </a:r>
            <a:r>
              <a:rPr lang="en-US" sz="1200" dirty="0"/>
              <a:t> to dissolve residual oil from pressed cake.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Solvent is recovered via </a:t>
            </a:r>
            <a:r>
              <a:rPr lang="en-US" sz="1200" b="1" dirty="0"/>
              <a:t>distillation</a:t>
            </a:r>
            <a:r>
              <a:rPr lang="en-US" sz="1200" dirty="0"/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Total oil recovery: </a:t>
            </a:r>
            <a:r>
              <a:rPr lang="en-US" sz="1200" b="1" dirty="0"/>
              <a:t>~98% efficiency.</a:t>
            </a:r>
          </a:p>
        </p:txBody>
      </p:sp>
      <p:sp>
        <p:nvSpPr>
          <p:cNvPr id="727" name="Rectangle: Rounded Corners 726">
            <a:extLst>
              <a:ext uri="{FF2B5EF4-FFF2-40B4-BE49-F238E27FC236}">
                <a16:creationId xmlns:a16="http://schemas.microsoft.com/office/drawing/2014/main" id="{5E0DD6B6-A708-912B-D74C-375470D68670}"/>
              </a:ext>
            </a:extLst>
          </p:cNvPr>
          <p:cNvSpPr/>
          <p:nvPr/>
        </p:nvSpPr>
        <p:spPr>
          <a:xfrm>
            <a:off x="9065563" y="1956863"/>
            <a:ext cx="2745437" cy="4596336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8497DA03-D27C-510A-0038-A2EB5A966A39}"/>
              </a:ext>
            </a:extLst>
          </p:cNvPr>
          <p:cNvSpPr txBox="1"/>
          <p:nvPr/>
        </p:nvSpPr>
        <p:spPr>
          <a:xfrm>
            <a:off x="9122713" y="2599481"/>
            <a:ext cx="2631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/>
              <a:t>Oil</a:t>
            </a:r>
            <a:r>
              <a:rPr lang="fr-FR" sz="1400" b="1" dirty="0"/>
              <a:t> Filtration and </a:t>
            </a:r>
            <a:r>
              <a:rPr lang="fr-FR" sz="1400" b="1" dirty="0" err="1"/>
              <a:t>Degumming</a:t>
            </a:r>
            <a:endParaRPr lang="fr-FR" sz="1400" b="1" dirty="0"/>
          </a:p>
        </p:txBody>
      </p:sp>
      <p:sp>
        <p:nvSpPr>
          <p:cNvPr id="729" name="TextBox 728">
            <a:extLst>
              <a:ext uri="{FF2B5EF4-FFF2-40B4-BE49-F238E27FC236}">
                <a16:creationId xmlns:a16="http://schemas.microsoft.com/office/drawing/2014/main" id="{D9D12C34-254A-EF3E-7B55-8EA478AFD3E7}"/>
              </a:ext>
            </a:extLst>
          </p:cNvPr>
          <p:cNvSpPr txBox="1"/>
          <p:nvPr/>
        </p:nvSpPr>
        <p:spPr>
          <a:xfrm>
            <a:off x="9122713" y="3160641"/>
            <a:ext cx="268828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Filter through </a:t>
            </a:r>
            <a:r>
              <a:rPr lang="en-US" sz="1200" b="1" dirty="0"/>
              <a:t>activated carbon or micron filters.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Degumming removes </a:t>
            </a:r>
            <a:r>
              <a:rPr lang="en-US" sz="1200" b="1" dirty="0"/>
              <a:t>phospholipids, waxes, and resins.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Resulting oil: </a:t>
            </a:r>
            <a:r>
              <a:rPr lang="en-US" sz="1200" b="1" dirty="0"/>
              <a:t>clear green-golden hemp seed oil </a:t>
            </a:r>
            <a:r>
              <a:rPr lang="en-US" sz="1200" dirty="0"/>
              <a:t>(rich in unsaturated fatty acids).</a:t>
            </a:r>
          </a:p>
        </p:txBody>
      </p:sp>
      <p:pic>
        <p:nvPicPr>
          <p:cNvPr id="730" name="Graphic 729">
            <a:extLst>
              <a:ext uri="{FF2B5EF4-FFF2-40B4-BE49-F238E27FC236}">
                <a16:creationId xmlns:a16="http://schemas.microsoft.com/office/drawing/2014/main" id="{3E655AFC-1204-2989-F120-F0D36E4D00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23535" y="2123118"/>
            <a:ext cx="378452" cy="378452"/>
          </a:xfrm>
          <a:prstGeom prst="rect">
            <a:avLst/>
          </a:prstGeom>
        </p:spPr>
      </p:pic>
      <p:pic>
        <p:nvPicPr>
          <p:cNvPr id="731" name="Graphic 730">
            <a:extLst>
              <a:ext uri="{FF2B5EF4-FFF2-40B4-BE49-F238E27FC236}">
                <a16:creationId xmlns:a16="http://schemas.microsoft.com/office/drawing/2014/main" id="{A3E0F686-8995-B617-ED1F-463E9AF93F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425485" y="2123118"/>
            <a:ext cx="378452" cy="378452"/>
          </a:xfrm>
          <a:prstGeom prst="rect">
            <a:avLst/>
          </a:prstGeom>
        </p:spPr>
      </p:pic>
      <p:pic>
        <p:nvPicPr>
          <p:cNvPr id="732" name="Graphic 731">
            <a:extLst>
              <a:ext uri="{FF2B5EF4-FFF2-40B4-BE49-F238E27FC236}">
                <a16:creationId xmlns:a16="http://schemas.microsoft.com/office/drawing/2014/main" id="{5A3FDD23-BBBF-56CC-7D2A-2C2F913AAC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24260" y="2123118"/>
            <a:ext cx="378452" cy="378452"/>
          </a:xfrm>
          <a:prstGeom prst="rect">
            <a:avLst/>
          </a:prstGeom>
        </p:spPr>
      </p:pic>
      <p:pic>
        <p:nvPicPr>
          <p:cNvPr id="733" name="Graphic 732">
            <a:extLst>
              <a:ext uri="{FF2B5EF4-FFF2-40B4-BE49-F238E27FC236}">
                <a16:creationId xmlns:a16="http://schemas.microsoft.com/office/drawing/2014/main" id="{C7797D2B-C371-B65E-152D-7CEAD3AC1B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13200" y="2123118"/>
            <a:ext cx="378452" cy="378452"/>
          </a:xfrm>
          <a:prstGeom prst="rect">
            <a:avLst/>
          </a:prstGeom>
        </p:spPr>
      </p:pic>
      <p:sp>
        <p:nvSpPr>
          <p:cNvPr id="742" name="Rectangle 741">
            <a:extLst>
              <a:ext uri="{FF2B5EF4-FFF2-40B4-BE49-F238E27FC236}">
                <a16:creationId xmlns:a16="http://schemas.microsoft.com/office/drawing/2014/main" id="{3C00586A-F20F-CC39-9E10-6B02BD2E4AA6}"/>
              </a:ext>
            </a:extLst>
          </p:cNvPr>
          <p:cNvSpPr/>
          <p:nvPr/>
        </p:nvSpPr>
        <p:spPr>
          <a:xfrm>
            <a:off x="0" y="0"/>
            <a:ext cx="1045029" cy="348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id="{CE22F85D-5435-9CDF-E53A-44B85891242C}"/>
              </a:ext>
            </a:extLst>
          </p:cNvPr>
          <p:cNvSpPr txBox="1"/>
          <p:nvPr/>
        </p:nvSpPr>
        <p:spPr>
          <a:xfrm>
            <a:off x="128817" y="35672"/>
            <a:ext cx="787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Page #5</a:t>
            </a:r>
            <a:endParaRPr lang="en-PK" sz="1200" dirty="0">
              <a:solidFill>
                <a:schemeClr val="bg1"/>
              </a:solidFill>
            </a:endParaRPr>
          </a:p>
        </p:txBody>
      </p:sp>
      <p:pic>
        <p:nvPicPr>
          <p:cNvPr id="744" name="Picture 743" descr="A red logo with black background&#10;&#10;AI-generated content may be incorrect.">
            <a:extLst>
              <a:ext uri="{FF2B5EF4-FFF2-40B4-BE49-F238E27FC236}">
                <a16:creationId xmlns:a16="http://schemas.microsoft.com/office/drawing/2014/main" id="{C53DF5D7-3025-567A-7C8A-C76741CA5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696" y="50624"/>
            <a:ext cx="693304" cy="6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67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692AC-02D1-0FFA-7A6D-0D3B9895D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8A0E99-4D0E-3383-6649-5E5814B1C891}"/>
              </a:ext>
            </a:extLst>
          </p:cNvPr>
          <p:cNvGrpSpPr/>
          <p:nvPr/>
        </p:nvGrpSpPr>
        <p:grpSpPr>
          <a:xfrm>
            <a:off x="0" y="6769894"/>
            <a:ext cx="12192000" cy="88106"/>
            <a:chOff x="0" y="0"/>
            <a:chExt cx="12192000" cy="8810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B74642-EA91-DFEE-F133-5E6C3B24E57A}"/>
                </a:ext>
              </a:extLst>
            </p:cNvPr>
            <p:cNvSpPr/>
            <p:nvPr/>
          </p:nvSpPr>
          <p:spPr>
            <a:xfrm>
              <a:off x="0" y="0"/>
              <a:ext cx="6096000" cy="881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C2FEF-78DE-03E7-8344-7B1AD7FA9C89}"/>
                </a:ext>
              </a:extLst>
            </p:cNvPr>
            <p:cNvSpPr/>
            <p:nvPr/>
          </p:nvSpPr>
          <p:spPr>
            <a:xfrm>
              <a:off x="6096000" y="0"/>
              <a:ext cx="6096000" cy="8810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69D66F7-D025-F6A9-A943-0FF5D0ECB377}"/>
              </a:ext>
            </a:extLst>
          </p:cNvPr>
          <p:cNvSpPr/>
          <p:nvPr/>
        </p:nvSpPr>
        <p:spPr>
          <a:xfrm>
            <a:off x="0" y="0"/>
            <a:ext cx="1045029" cy="348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FAD84-F2CA-0661-2C13-0089E1E31350}"/>
              </a:ext>
            </a:extLst>
          </p:cNvPr>
          <p:cNvSpPr txBox="1"/>
          <p:nvPr/>
        </p:nvSpPr>
        <p:spPr>
          <a:xfrm>
            <a:off x="126412" y="35672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Page #3</a:t>
            </a:r>
            <a:endParaRPr lang="en-PK" sz="1200" dirty="0">
              <a:solidFill>
                <a:schemeClr val="bg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0AA7BF2-1E12-107E-7024-B8A1E00FAEAF}"/>
              </a:ext>
            </a:extLst>
          </p:cNvPr>
          <p:cNvCxnSpPr>
            <a:cxnSpLocks/>
          </p:cNvCxnSpPr>
          <p:nvPr/>
        </p:nvCxnSpPr>
        <p:spPr>
          <a:xfrm>
            <a:off x="5831531" y="1747246"/>
            <a:ext cx="528938" cy="0"/>
          </a:xfrm>
          <a:prstGeom prst="line">
            <a:avLst/>
          </a:prstGeom>
          <a:ln w="28575">
            <a:solidFill>
              <a:srgbClr val="0D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864BE9E-7070-DC25-F1E6-EDAA1D727704}"/>
              </a:ext>
            </a:extLst>
          </p:cNvPr>
          <p:cNvSpPr txBox="1"/>
          <p:nvPr/>
        </p:nvSpPr>
        <p:spPr>
          <a:xfrm>
            <a:off x="1524002" y="466737"/>
            <a:ext cx="9143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Conversion of Hemp Oil to Biodiesel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(Transesterification)</a:t>
            </a:r>
            <a:endParaRPr lang="en-PK" sz="36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" name="Picture 5" descr="A red logo with black background&#10;&#10;AI-generated content may be incorrect.">
            <a:extLst>
              <a:ext uri="{FF2B5EF4-FFF2-40B4-BE49-F238E27FC236}">
                <a16:creationId xmlns:a16="http://schemas.microsoft.com/office/drawing/2014/main" id="{07C8786C-98C0-7E7D-7D22-BF582F9FB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696" y="50624"/>
            <a:ext cx="693304" cy="645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59B814-FB3C-78C2-96AD-F9D79261E864}"/>
              </a:ext>
            </a:extLst>
          </p:cNvPr>
          <p:cNvSpPr txBox="1"/>
          <p:nvPr/>
        </p:nvSpPr>
        <p:spPr>
          <a:xfrm>
            <a:off x="783771" y="1925268"/>
            <a:ext cx="10624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The transesterification process </a:t>
            </a:r>
            <a:r>
              <a:rPr lang="en-US" sz="1400" dirty="0"/>
              <a:t>converts triglycerides (fats/oils) into Fa</a:t>
            </a:r>
            <a:r>
              <a:rPr lang="en-US" sz="1400" b="1" dirty="0"/>
              <a:t>tty Acid Methyl Esters (FAME) </a:t>
            </a:r>
            <a:r>
              <a:rPr lang="en-US" sz="1400" dirty="0"/>
              <a:t>— the chemical name for </a:t>
            </a:r>
            <a:r>
              <a:rPr lang="en-US" sz="1400" b="1" dirty="0"/>
              <a:t>BIODIESEL</a:t>
            </a:r>
            <a:r>
              <a:rPr lang="en-US" sz="1400" dirty="0"/>
              <a:t>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78D9285-B059-2A1A-FAFB-EA2FFC11846D}"/>
              </a:ext>
            </a:extLst>
          </p:cNvPr>
          <p:cNvGrpSpPr/>
          <p:nvPr/>
        </p:nvGrpSpPr>
        <p:grpSpPr>
          <a:xfrm>
            <a:off x="381000" y="2547908"/>
            <a:ext cx="11430000" cy="730522"/>
            <a:chOff x="381000" y="2668230"/>
            <a:chExt cx="11430000" cy="73052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98EC0C1-DD0B-D148-7260-1A6AC21401BA}"/>
                </a:ext>
              </a:extLst>
            </p:cNvPr>
            <p:cNvSpPr/>
            <p:nvPr/>
          </p:nvSpPr>
          <p:spPr>
            <a:xfrm>
              <a:off x="381000" y="2668230"/>
              <a:ext cx="11430000" cy="730522"/>
            </a:xfrm>
            <a:prstGeom prst="roundRect">
              <a:avLst>
                <a:gd name="adj" fmla="val 11702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431800" dist="139700" dir="5400000" sx="92000" sy="92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E7FB22B-25BD-BD3E-C05A-43F38002F35B}"/>
                </a:ext>
              </a:extLst>
            </p:cNvPr>
            <p:cNvGrpSpPr/>
            <p:nvPr/>
          </p:nvGrpSpPr>
          <p:grpSpPr>
            <a:xfrm>
              <a:off x="1699152" y="2819359"/>
              <a:ext cx="8793697" cy="428263"/>
              <a:chOff x="1045029" y="2819359"/>
              <a:chExt cx="8793697" cy="42826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A4F83E-D372-06D8-726E-BDBBF4001CDF}"/>
                  </a:ext>
                </a:extLst>
              </p:cNvPr>
              <p:cNvSpPr txBox="1"/>
              <p:nvPr/>
            </p:nvSpPr>
            <p:spPr>
              <a:xfrm>
                <a:off x="1045029" y="2879602"/>
                <a:ext cx="161108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/>
                  <a:t>Core Reaction:</a:t>
                </a:r>
                <a:endParaRPr lang="en-US" sz="1400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9F7715B-E1A7-DFC7-B337-B0949AE73C32}"/>
                  </a:ext>
                </a:extLst>
              </p:cNvPr>
              <p:cNvGrpSpPr/>
              <p:nvPr/>
            </p:nvGrpSpPr>
            <p:grpSpPr>
              <a:xfrm>
                <a:off x="2656116" y="2819359"/>
                <a:ext cx="7182610" cy="428263"/>
                <a:chOff x="2656116" y="2759116"/>
                <a:chExt cx="7182610" cy="428263"/>
              </a:xfrm>
            </p:grpSpPr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ACFC8440-048A-529E-8453-249458528C32}"/>
                    </a:ext>
                  </a:extLst>
                </p:cNvPr>
                <p:cNvCxnSpPr>
                  <a:stCxn id="19" idx="3"/>
                  <a:endCxn id="20" idx="1"/>
                </p:cNvCxnSpPr>
                <p:nvPr/>
              </p:nvCxnSpPr>
              <p:spPr>
                <a:xfrm>
                  <a:off x="5831531" y="3033491"/>
                  <a:ext cx="97661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7CE71EE1-E563-6315-D5B0-43B117486203}"/>
                    </a:ext>
                  </a:extLst>
                </p:cNvPr>
                <p:cNvGrpSpPr/>
                <p:nvPr/>
              </p:nvGrpSpPr>
              <p:grpSpPr>
                <a:xfrm>
                  <a:off x="2656116" y="2759116"/>
                  <a:ext cx="7182610" cy="428263"/>
                  <a:chOff x="2656116" y="2759116"/>
                  <a:chExt cx="7182610" cy="428263"/>
                </a:xfrm>
              </p:grpSpPr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B253A583-673F-FB4D-70C8-FD2E61A287D4}"/>
                      </a:ext>
                    </a:extLst>
                  </p:cNvPr>
                  <p:cNvSpPr txBox="1"/>
                  <p:nvPr/>
                </p:nvSpPr>
                <p:spPr>
                  <a:xfrm>
                    <a:off x="2656116" y="2879602"/>
                    <a:ext cx="3175415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400" dirty="0"/>
                      <a:t>Triglyceride + 3CH</a:t>
                    </a:r>
                    <a:r>
                      <a:rPr lang="en-US" sz="1400" baseline="-25000" dirty="0"/>
                      <a:t>3</a:t>
                    </a:r>
                    <a:r>
                      <a:rPr lang="en-US" sz="1400" dirty="0"/>
                      <a:t>OH (methanol) </a:t>
                    </a: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30EF3FF1-ADDB-E291-7008-9ABF10C75C39}"/>
                      </a:ext>
                    </a:extLst>
                  </p:cNvPr>
                  <p:cNvSpPr txBox="1"/>
                  <p:nvPr/>
                </p:nvSpPr>
                <p:spPr>
                  <a:xfrm>
                    <a:off x="6808144" y="2879602"/>
                    <a:ext cx="3030582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400" dirty="0"/>
                      <a:t>3RCOOCH</a:t>
                    </a:r>
                    <a:r>
                      <a:rPr lang="en-US" sz="1400" baseline="-25000" dirty="0"/>
                      <a:t>3</a:t>
                    </a:r>
                    <a:r>
                      <a:rPr lang="en-US" sz="1400" dirty="0"/>
                      <a:t> (biodiesel) + Glycerol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F2143CFF-8EBA-6904-9B00-14B770FD10D7}"/>
                      </a:ext>
                    </a:extLst>
                  </p:cNvPr>
                  <p:cNvSpPr txBox="1"/>
                  <p:nvPr/>
                </p:nvSpPr>
                <p:spPr>
                  <a:xfrm>
                    <a:off x="5737660" y="2759116"/>
                    <a:ext cx="1164354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000" dirty="0"/>
                      <a:t>NaOH / KOH</a:t>
                    </a:r>
                  </a:p>
                </p:txBody>
              </p:sp>
            </p:grpSp>
          </p:grpSp>
        </p:grpSp>
      </p:grpSp>
      <p:sp>
        <p:nvSpPr>
          <p:cNvPr id="48" name="Rounded Rectangle 1">
            <a:extLst>
              <a:ext uri="{FF2B5EF4-FFF2-40B4-BE49-F238E27FC236}">
                <a16:creationId xmlns:a16="http://schemas.microsoft.com/office/drawing/2014/main" id="{0A65ADDA-A732-5FA6-D1CF-816CB95D3C21}"/>
              </a:ext>
            </a:extLst>
          </p:cNvPr>
          <p:cNvSpPr/>
          <p:nvPr/>
        </p:nvSpPr>
        <p:spPr>
          <a:xfrm>
            <a:off x="0" y="3467100"/>
            <a:ext cx="12192000" cy="26466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F10DF89-7114-92B3-F1A7-45262E85B0AE}"/>
              </a:ext>
            </a:extLst>
          </p:cNvPr>
          <p:cNvCxnSpPr/>
          <p:nvPr/>
        </p:nvCxnSpPr>
        <p:spPr>
          <a:xfrm>
            <a:off x="2634757" y="3469167"/>
            <a:ext cx="0" cy="264663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298938D-1730-62BD-C857-38F91CD5E09C}"/>
              </a:ext>
            </a:extLst>
          </p:cNvPr>
          <p:cNvCxnSpPr/>
          <p:nvPr/>
        </p:nvCxnSpPr>
        <p:spPr>
          <a:xfrm>
            <a:off x="0" y="3482080"/>
            <a:ext cx="12191999" cy="0"/>
          </a:xfrm>
          <a:prstGeom prst="line">
            <a:avLst/>
          </a:prstGeom>
          <a:noFill/>
          <a:ln w="38100" cap="flat" cmpd="sng" algn="ctr">
            <a:solidFill>
              <a:srgbClr val="0D0D0D"/>
            </a:solidFill>
            <a:prstDash val="solid"/>
            <a:miter lim="800000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8AC4FAA-6333-8FD6-2289-8703EA831A0D}"/>
              </a:ext>
            </a:extLst>
          </p:cNvPr>
          <p:cNvCxnSpPr>
            <a:cxnSpLocks/>
          </p:cNvCxnSpPr>
          <p:nvPr/>
        </p:nvCxnSpPr>
        <p:spPr>
          <a:xfrm>
            <a:off x="4942252" y="3469167"/>
            <a:ext cx="0" cy="264663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DF19A0C-551B-4DCE-74F3-60C4E4735E5B}"/>
              </a:ext>
            </a:extLst>
          </p:cNvPr>
          <p:cNvCxnSpPr/>
          <p:nvPr/>
        </p:nvCxnSpPr>
        <p:spPr>
          <a:xfrm>
            <a:off x="7249748" y="3469167"/>
            <a:ext cx="0" cy="264663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FBDE587-AC82-B28F-DFB7-11E36AF337B0}"/>
              </a:ext>
            </a:extLst>
          </p:cNvPr>
          <p:cNvCxnSpPr/>
          <p:nvPr/>
        </p:nvCxnSpPr>
        <p:spPr>
          <a:xfrm>
            <a:off x="9557243" y="3469167"/>
            <a:ext cx="0" cy="264663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55" name="Freeform 10">
            <a:extLst>
              <a:ext uri="{FF2B5EF4-FFF2-40B4-BE49-F238E27FC236}">
                <a16:creationId xmlns:a16="http://schemas.microsoft.com/office/drawing/2014/main" id="{6888146C-E1CB-ED2C-7A5C-55A0B9937FB5}"/>
              </a:ext>
            </a:extLst>
          </p:cNvPr>
          <p:cNvSpPr/>
          <p:nvPr/>
        </p:nvSpPr>
        <p:spPr>
          <a:xfrm>
            <a:off x="381000" y="3942829"/>
            <a:ext cx="2200019" cy="2420163"/>
          </a:xfrm>
          <a:custGeom>
            <a:avLst/>
            <a:gdLst>
              <a:gd name="connsiteX0" fmla="*/ 321312 w 2415150"/>
              <a:gd name="connsiteY0" fmla="*/ 0 h 2943817"/>
              <a:gd name="connsiteX1" fmla="*/ 420329 w 2415150"/>
              <a:gd name="connsiteY1" fmla="*/ 99017 h 2943817"/>
              <a:gd name="connsiteX2" fmla="*/ 2415150 w 2415150"/>
              <a:gd name="connsiteY2" fmla="*/ 99017 h 2943817"/>
              <a:gd name="connsiteX3" fmla="*/ 2415150 w 2415150"/>
              <a:gd name="connsiteY3" fmla="*/ 2943817 h 2943817"/>
              <a:gd name="connsiteX4" fmla="*/ 0 w 2415150"/>
              <a:gd name="connsiteY4" fmla="*/ 2943817 h 2943817"/>
              <a:gd name="connsiteX5" fmla="*/ 0 w 2415150"/>
              <a:gd name="connsiteY5" fmla="*/ 99017 h 2943817"/>
              <a:gd name="connsiteX6" fmla="*/ 222294 w 2415150"/>
              <a:gd name="connsiteY6" fmla="*/ 99017 h 294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5150" h="2943817">
                <a:moveTo>
                  <a:pt x="321312" y="0"/>
                </a:moveTo>
                <a:lnTo>
                  <a:pt x="420329" y="99017"/>
                </a:lnTo>
                <a:lnTo>
                  <a:pt x="2415150" y="99017"/>
                </a:lnTo>
                <a:lnTo>
                  <a:pt x="2415150" y="2943817"/>
                </a:lnTo>
                <a:lnTo>
                  <a:pt x="0" y="2943817"/>
                </a:lnTo>
                <a:lnTo>
                  <a:pt x="0" y="99017"/>
                </a:lnTo>
                <a:lnTo>
                  <a:pt x="222294" y="99017"/>
                </a:lnTo>
                <a:close/>
              </a:path>
            </a:pathLst>
          </a:custGeom>
          <a:solidFill>
            <a:srgbClr val="FEFFFF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252000" tIns="360000" rIns="252000" rtlCol="0" anchor="t">
            <a:noAutofit/>
          </a:bodyPr>
          <a:lstStyle/>
          <a:p>
            <a:pPr marL="0" marR="0" lvl="0" indent="0" defTabSz="91433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222222">
                  <a:alpha val="7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524B27-D84E-A506-DABD-40660F71A077}"/>
              </a:ext>
            </a:extLst>
          </p:cNvPr>
          <p:cNvSpPr txBox="1"/>
          <p:nvPr/>
        </p:nvSpPr>
        <p:spPr>
          <a:xfrm>
            <a:off x="381000" y="4779423"/>
            <a:ext cx="2200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Mix </a:t>
            </a:r>
            <a:r>
              <a:rPr lang="en-US" sz="1400" b="1" dirty="0"/>
              <a:t>methanol</a:t>
            </a:r>
            <a:r>
              <a:rPr lang="en-US" sz="1400" dirty="0"/>
              <a:t> to form </a:t>
            </a:r>
            <a:r>
              <a:rPr lang="en-US" sz="1400" b="1" dirty="0"/>
              <a:t>sodium methoxide</a:t>
            </a:r>
            <a:r>
              <a:rPr lang="en-US" sz="1400" dirty="0"/>
              <a:t>.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5E89949C-58D5-BB17-EDCB-65FB0B0BCD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2311" y="4241063"/>
            <a:ext cx="421860" cy="4218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4FD2DAB-81F3-D43F-F8FC-8122A8C004B0}"/>
              </a:ext>
            </a:extLst>
          </p:cNvPr>
          <p:cNvSpPr txBox="1"/>
          <p:nvPr/>
        </p:nvSpPr>
        <p:spPr>
          <a:xfrm>
            <a:off x="889976" y="4190383"/>
            <a:ext cx="1535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Catalyst Preparation</a:t>
            </a:r>
            <a:endParaRPr lang="en-US" sz="1400" dirty="0"/>
          </a:p>
        </p:txBody>
      </p:sp>
      <p:sp>
        <p:nvSpPr>
          <p:cNvPr id="81" name="Freeform 10">
            <a:extLst>
              <a:ext uri="{FF2B5EF4-FFF2-40B4-BE49-F238E27FC236}">
                <a16:creationId xmlns:a16="http://schemas.microsoft.com/office/drawing/2014/main" id="{0DB94AD5-FC99-01C8-0609-D7AC922F9B62}"/>
              </a:ext>
            </a:extLst>
          </p:cNvPr>
          <p:cNvSpPr/>
          <p:nvPr/>
        </p:nvSpPr>
        <p:spPr>
          <a:xfrm>
            <a:off x="2688495" y="3942829"/>
            <a:ext cx="2200019" cy="2420163"/>
          </a:xfrm>
          <a:custGeom>
            <a:avLst/>
            <a:gdLst>
              <a:gd name="connsiteX0" fmla="*/ 321312 w 2415150"/>
              <a:gd name="connsiteY0" fmla="*/ 0 h 2943817"/>
              <a:gd name="connsiteX1" fmla="*/ 420329 w 2415150"/>
              <a:gd name="connsiteY1" fmla="*/ 99017 h 2943817"/>
              <a:gd name="connsiteX2" fmla="*/ 2415150 w 2415150"/>
              <a:gd name="connsiteY2" fmla="*/ 99017 h 2943817"/>
              <a:gd name="connsiteX3" fmla="*/ 2415150 w 2415150"/>
              <a:gd name="connsiteY3" fmla="*/ 2943817 h 2943817"/>
              <a:gd name="connsiteX4" fmla="*/ 0 w 2415150"/>
              <a:gd name="connsiteY4" fmla="*/ 2943817 h 2943817"/>
              <a:gd name="connsiteX5" fmla="*/ 0 w 2415150"/>
              <a:gd name="connsiteY5" fmla="*/ 99017 h 2943817"/>
              <a:gd name="connsiteX6" fmla="*/ 222294 w 2415150"/>
              <a:gd name="connsiteY6" fmla="*/ 99017 h 294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5150" h="2943817">
                <a:moveTo>
                  <a:pt x="321312" y="0"/>
                </a:moveTo>
                <a:lnTo>
                  <a:pt x="420329" y="99017"/>
                </a:lnTo>
                <a:lnTo>
                  <a:pt x="2415150" y="99017"/>
                </a:lnTo>
                <a:lnTo>
                  <a:pt x="2415150" y="2943817"/>
                </a:lnTo>
                <a:lnTo>
                  <a:pt x="0" y="2943817"/>
                </a:lnTo>
                <a:lnTo>
                  <a:pt x="0" y="99017"/>
                </a:lnTo>
                <a:lnTo>
                  <a:pt x="222294" y="99017"/>
                </a:lnTo>
                <a:close/>
              </a:path>
            </a:pathLst>
          </a:custGeom>
          <a:solidFill>
            <a:srgbClr val="FEFFFF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252000" tIns="360000" rIns="252000" rtlCol="0" anchor="t">
            <a:noAutofit/>
          </a:bodyPr>
          <a:lstStyle/>
          <a:p>
            <a:pPr marL="0" marR="0" lvl="0" indent="0" defTabSz="91433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222222">
                  <a:alpha val="7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B66EAC8-8848-5ADF-CBD1-9260366A0A86}"/>
              </a:ext>
            </a:extLst>
          </p:cNvPr>
          <p:cNvSpPr txBox="1"/>
          <p:nvPr/>
        </p:nvSpPr>
        <p:spPr>
          <a:xfrm>
            <a:off x="2688495" y="4779423"/>
            <a:ext cx="2200019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dirty="0"/>
              <a:t>Add hemp oil to the reactor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dirty="0"/>
              <a:t>Reaction completes when mixture separates into two layers.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B571F2F8-FB5F-18A8-0C91-9B9C8F3F78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759806" y="4241063"/>
            <a:ext cx="421860" cy="42186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F72FBE3-F695-53D3-714F-0019D4E8031A}"/>
              </a:ext>
            </a:extLst>
          </p:cNvPr>
          <p:cNvSpPr txBox="1"/>
          <p:nvPr/>
        </p:nvSpPr>
        <p:spPr>
          <a:xfrm>
            <a:off x="3197471" y="4298105"/>
            <a:ext cx="1535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Reaction</a:t>
            </a:r>
            <a:endParaRPr lang="en-US" sz="1400" dirty="0"/>
          </a:p>
        </p:txBody>
      </p:sp>
      <p:sp>
        <p:nvSpPr>
          <p:cNvPr id="87" name="Freeform 10">
            <a:extLst>
              <a:ext uri="{FF2B5EF4-FFF2-40B4-BE49-F238E27FC236}">
                <a16:creationId xmlns:a16="http://schemas.microsoft.com/office/drawing/2014/main" id="{EE99CEB3-656D-CEAA-8662-F75AF72EE9DE}"/>
              </a:ext>
            </a:extLst>
          </p:cNvPr>
          <p:cNvSpPr/>
          <p:nvPr/>
        </p:nvSpPr>
        <p:spPr>
          <a:xfrm>
            <a:off x="4995991" y="3942829"/>
            <a:ext cx="2200019" cy="2420163"/>
          </a:xfrm>
          <a:custGeom>
            <a:avLst/>
            <a:gdLst>
              <a:gd name="connsiteX0" fmla="*/ 321312 w 2415150"/>
              <a:gd name="connsiteY0" fmla="*/ 0 h 2943817"/>
              <a:gd name="connsiteX1" fmla="*/ 420329 w 2415150"/>
              <a:gd name="connsiteY1" fmla="*/ 99017 h 2943817"/>
              <a:gd name="connsiteX2" fmla="*/ 2415150 w 2415150"/>
              <a:gd name="connsiteY2" fmla="*/ 99017 h 2943817"/>
              <a:gd name="connsiteX3" fmla="*/ 2415150 w 2415150"/>
              <a:gd name="connsiteY3" fmla="*/ 2943817 h 2943817"/>
              <a:gd name="connsiteX4" fmla="*/ 0 w 2415150"/>
              <a:gd name="connsiteY4" fmla="*/ 2943817 h 2943817"/>
              <a:gd name="connsiteX5" fmla="*/ 0 w 2415150"/>
              <a:gd name="connsiteY5" fmla="*/ 99017 h 2943817"/>
              <a:gd name="connsiteX6" fmla="*/ 222294 w 2415150"/>
              <a:gd name="connsiteY6" fmla="*/ 99017 h 294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5150" h="2943817">
                <a:moveTo>
                  <a:pt x="321312" y="0"/>
                </a:moveTo>
                <a:lnTo>
                  <a:pt x="420329" y="99017"/>
                </a:lnTo>
                <a:lnTo>
                  <a:pt x="2415150" y="99017"/>
                </a:lnTo>
                <a:lnTo>
                  <a:pt x="2415150" y="2943817"/>
                </a:lnTo>
                <a:lnTo>
                  <a:pt x="0" y="2943817"/>
                </a:lnTo>
                <a:lnTo>
                  <a:pt x="0" y="99017"/>
                </a:lnTo>
                <a:lnTo>
                  <a:pt x="222294" y="99017"/>
                </a:lnTo>
                <a:close/>
              </a:path>
            </a:pathLst>
          </a:custGeom>
          <a:solidFill>
            <a:srgbClr val="FEFFFF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252000" tIns="360000" rIns="252000" rtlCol="0" anchor="t">
            <a:noAutofit/>
          </a:bodyPr>
          <a:lstStyle/>
          <a:p>
            <a:pPr marL="0" marR="0" lvl="0" indent="0" defTabSz="91433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222222">
                  <a:alpha val="7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683363A-C38A-D2CE-B39F-CC65086FF6AD}"/>
              </a:ext>
            </a:extLst>
          </p:cNvPr>
          <p:cNvSpPr txBox="1"/>
          <p:nvPr/>
        </p:nvSpPr>
        <p:spPr>
          <a:xfrm>
            <a:off x="4995991" y="4779423"/>
            <a:ext cx="22000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dirty="0"/>
              <a:t>Allow to settle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b="1" dirty="0"/>
              <a:t>Top layer: </a:t>
            </a:r>
            <a:r>
              <a:rPr lang="en-US" sz="1400" dirty="0"/>
              <a:t>biodiesel (lighter).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b="1" dirty="0"/>
              <a:t>Bottom layer: </a:t>
            </a:r>
            <a:r>
              <a:rPr lang="en-US" sz="1400" dirty="0"/>
              <a:t>glycerol + impurities.</a:t>
            </a: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47A1E19C-9A77-6DBE-1069-6D7CB252E6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67302" y="4241063"/>
            <a:ext cx="421860" cy="42186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600C046A-B4C3-290F-A1CE-C0B4EA672748}"/>
              </a:ext>
            </a:extLst>
          </p:cNvPr>
          <p:cNvSpPr txBox="1"/>
          <p:nvPr/>
        </p:nvSpPr>
        <p:spPr>
          <a:xfrm>
            <a:off x="5504967" y="4298105"/>
            <a:ext cx="1535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Separation</a:t>
            </a:r>
            <a:endParaRPr lang="en-US" sz="1400" dirty="0"/>
          </a:p>
        </p:txBody>
      </p:sp>
      <p:sp>
        <p:nvSpPr>
          <p:cNvPr id="93" name="Freeform 10">
            <a:extLst>
              <a:ext uri="{FF2B5EF4-FFF2-40B4-BE49-F238E27FC236}">
                <a16:creationId xmlns:a16="http://schemas.microsoft.com/office/drawing/2014/main" id="{38B66331-D99C-9747-DA26-3562DDFD6F2D}"/>
              </a:ext>
            </a:extLst>
          </p:cNvPr>
          <p:cNvSpPr/>
          <p:nvPr/>
        </p:nvSpPr>
        <p:spPr>
          <a:xfrm>
            <a:off x="7303486" y="3942829"/>
            <a:ext cx="2200019" cy="2420163"/>
          </a:xfrm>
          <a:custGeom>
            <a:avLst/>
            <a:gdLst>
              <a:gd name="connsiteX0" fmla="*/ 321312 w 2415150"/>
              <a:gd name="connsiteY0" fmla="*/ 0 h 2943817"/>
              <a:gd name="connsiteX1" fmla="*/ 420329 w 2415150"/>
              <a:gd name="connsiteY1" fmla="*/ 99017 h 2943817"/>
              <a:gd name="connsiteX2" fmla="*/ 2415150 w 2415150"/>
              <a:gd name="connsiteY2" fmla="*/ 99017 h 2943817"/>
              <a:gd name="connsiteX3" fmla="*/ 2415150 w 2415150"/>
              <a:gd name="connsiteY3" fmla="*/ 2943817 h 2943817"/>
              <a:gd name="connsiteX4" fmla="*/ 0 w 2415150"/>
              <a:gd name="connsiteY4" fmla="*/ 2943817 h 2943817"/>
              <a:gd name="connsiteX5" fmla="*/ 0 w 2415150"/>
              <a:gd name="connsiteY5" fmla="*/ 99017 h 2943817"/>
              <a:gd name="connsiteX6" fmla="*/ 222294 w 2415150"/>
              <a:gd name="connsiteY6" fmla="*/ 99017 h 294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5150" h="2943817">
                <a:moveTo>
                  <a:pt x="321312" y="0"/>
                </a:moveTo>
                <a:lnTo>
                  <a:pt x="420329" y="99017"/>
                </a:lnTo>
                <a:lnTo>
                  <a:pt x="2415150" y="99017"/>
                </a:lnTo>
                <a:lnTo>
                  <a:pt x="2415150" y="2943817"/>
                </a:lnTo>
                <a:lnTo>
                  <a:pt x="0" y="2943817"/>
                </a:lnTo>
                <a:lnTo>
                  <a:pt x="0" y="99017"/>
                </a:lnTo>
                <a:lnTo>
                  <a:pt x="222294" y="99017"/>
                </a:lnTo>
                <a:close/>
              </a:path>
            </a:pathLst>
          </a:custGeom>
          <a:solidFill>
            <a:srgbClr val="FEFFFF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252000" tIns="360000" rIns="252000" rtlCol="0" anchor="t">
            <a:noAutofit/>
          </a:bodyPr>
          <a:lstStyle/>
          <a:p>
            <a:pPr marL="0" marR="0" lvl="0" indent="0" defTabSz="91433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222222">
                  <a:alpha val="7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CD3B80C-5520-3BEF-DCB0-3008C7DA3140}"/>
              </a:ext>
            </a:extLst>
          </p:cNvPr>
          <p:cNvSpPr txBox="1"/>
          <p:nvPr/>
        </p:nvSpPr>
        <p:spPr>
          <a:xfrm>
            <a:off x="7303486" y="4779423"/>
            <a:ext cx="220001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dirty="0"/>
              <a:t>Wash biodiesel to remove soap, catalyst, and residual methanol.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dirty="0"/>
              <a:t>Dry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A4AA3013-D995-72B4-6975-AC5B93E7BF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374797" y="4241063"/>
            <a:ext cx="421860" cy="42186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34AE23A-8A81-E58E-A92C-E2CB115BC29C}"/>
              </a:ext>
            </a:extLst>
          </p:cNvPr>
          <p:cNvSpPr txBox="1"/>
          <p:nvPr/>
        </p:nvSpPr>
        <p:spPr>
          <a:xfrm>
            <a:off x="7812462" y="4298105"/>
            <a:ext cx="1535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Purification</a:t>
            </a:r>
            <a:endParaRPr lang="en-US" sz="1400" dirty="0"/>
          </a:p>
        </p:txBody>
      </p:sp>
      <p:sp>
        <p:nvSpPr>
          <p:cNvPr id="106" name="Freeform 10">
            <a:extLst>
              <a:ext uri="{FF2B5EF4-FFF2-40B4-BE49-F238E27FC236}">
                <a16:creationId xmlns:a16="http://schemas.microsoft.com/office/drawing/2014/main" id="{8F99E69D-3434-0202-E7DB-B4E2B7AF310A}"/>
              </a:ext>
            </a:extLst>
          </p:cNvPr>
          <p:cNvSpPr/>
          <p:nvPr/>
        </p:nvSpPr>
        <p:spPr>
          <a:xfrm>
            <a:off x="9610981" y="3942829"/>
            <a:ext cx="2200019" cy="2420163"/>
          </a:xfrm>
          <a:custGeom>
            <a:avLst/>
            <a:gdLst>
              <a:gd name="connsiteX0" fmla="*/ 321312 w 2415150"/>
              <a:gd name="connsiteY0" fmla="*/ 0 h 2943817"/>
              <a:gd name="connsiteX1" fmla="*/ 420329 w 2415150"/>
              <a:gd name="connsiteY1" fmla="*/ 99017 h 2943817"/>
              <a:gd name="connsiteX2" fmla="*/ 2415150 w 2415150"/>
              <a:gd name="connsiteY2" fmla="*/ 99017 h 2943817"/>
              <a:gd name="connsiteX3" fmla="*/ 2415150 w 2415150"/>
              <a:gd name="connsiteY3" fmla="*/ 2943817 h 2943817"/>
              <a:gd name="connsiteX4" fmla="*/ 0 w 2415150"/>
              <a:gd name="connsiteY4" fmla="*/ 2943817 h 2943817"/>
              <a:gd name="connsiteX5" fmla="*/ 0 w 2415150"/>
              <a:gd name="connsiteY5" fmla="*/ 99017 h 2943817"/>
              <a:gd name="connsiteX6" fmla="*/ 222294 w 2415150"/>
              <a:gd name="connsiteY6" fmla="*/ 99017 h 294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5150" h="2943817">
                <a:moveTo>
                  <a:pt x="321312" y="0"/>
                </a:moveTo>
                <a:lnTo>
                  <a:pt x="420329" y="99017"/>
                </a:lnTo>
                <a:lnTo>
                  <a:pt x="2415150" y="99017"/>
                </a:lnTo>
                <a:lnTo>
                  <a:pt x="2415150" y="2943817"/>
                </a:lnTo>
                <a:lnTo>
                  <a:pt x="0" y="2943817"/>
                </a:lnTo>
                <a:lnTo>
                  <a:pt x="0" y="99017"/>
                </a:lnTo>
                <a:lnTo>
                  <a:pt x="222294" y="99017"/>
                </a:lnTo>
                <a:close/>
              </a:path>
            </a:pathLst>
          </a:custGeom>
          <a:solidFill>
            <a:srgbClr val="FEFFFF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txBody>
          <a:bodyPr wrap="square" lIns="252000" tIns="360000" rIns="252000" rtlCol="0" anchor="t">
            <a:noAutofit/>
          </a:bodyPr>
          <a:lstStyle/>
          <a:p>
            <a:pPr marL="0" marR="0" lvl="0" indent="0" defTabSz="91433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222222">
                  <a:alpha val="7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956C347-D247-AFF6-F6B6-E4BA01AD28EE}"/>
              </a:ext>
            </a:extLst>
          </p:cNvPr>
          <p:cNvSpPr txBox="1"/>
          <p:nvPr/>
        </p:nvSpPr>
        <p:spPr>
          <a:xfrm>
            <a:off x="9610981" y="4779423"/>
            <a:ext cx="22000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b="1" dirty="0"/>
              <a:t>Hemp Biodiesel (H-B100): </a:t>
            </a:r>
            <a:r>
              <a:rPr lang="en-US" sz="1400" dirty="0"/>
              <a:t>pure, renewable, ready for use or blending.</a:t>
            </a:r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D4A0E118-7A35-5FF0-F1AE-7BC7885D0D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682292" y="4241063"/>
            <a:ext cx="421860" cy="421860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4C974A12-2CF7-F60B-55FC-F4411457EF93}"/>
              </a:ext>
            </a:extLst>
          </p:cNvPr>
          <p:cNvSpPr txBox="1"/>
          <p:nvPr/>
        </p:nvSpPr>
        <p:spPr>
          <a:xfrm>
            <a:off x="10119957" y="4298105"/>
            <a:ext cx="1535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Final Product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8230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4D3314-5548-1764-1308-D23F60DEAA7C}"/>
              </a:ext>
            </a:extLst>
          </p:cNvPr>
          <p:cNvGrpSpPr/>
          <p:nvPr/>
        </p:nvGrpSpPr>
        <p:grpSpPr>
          <a:xfrm>
            <a:off x="380999" y="466737"/>
            <a:ext cx="7895772" cy="1280509"/>
            <a:chOff x="2148115" y="466737"/>
            <a:chExt cx="7895772" cy="128050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7CAB8D8-A81C-577A-D4DB-3917E60B13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6228" y="1747246"/>
              <a:ext cx="528938" cy="0"/>
            </a:xfrm>
            <a:prstGeom prst="line">
              <a:avLst/>
            </a:prstGeom>
            <a:ln w="28575"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9CB54F-C2E6-4836-97CA-57C5CF7CA8D0}"/>
                </a:ext>
              </a:extLst>
            </p:cNvPr>
            <p:cNvSpPr txBox="1"/>
            <p:nvPr/>
          </p:nvSpPr>
          <p:spPr>
            <a:xfrm>
              <a:off x="2148115" y="466737"/>
              <a:ext cx="789577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Fuel Properties of </a:t>
              </a:r>
              <a:b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</a:br>
              <a:r>
                <a:rPr lang="en-US" sz="3600" dirty="0">
                  <a:solidFill>
                    <a:schemeClr val="accent1"/>
                  </a:solidFill>
                  <a:latin typeface="+mj-lt"/>
                </a:rPr>
                <a:t>Hemp Biodiesel</a:t>
              </a:r>
              <a:endParaRPr lang="en-PK" sz="36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aphicFrame>
        <p:nvGraphicFramePr>
          <p:cNvPr id="115" name="Table 114">
            <a:extLst>
              <a:ext uri="{FF2B5EF4-FFF2-40B4-BE49-F238E27FC236}">
                <a16:creationId xmlns:a16="http://schemas.microsoft.com/office/drawing/2014/main" id="{CF0A063B-2412-4B0A-C916-6239741E9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788289"/>
              </p:ext>
            </p:extLst>
          </p:nvPr>
        </p:nvGraphicFramePr>
        <p:xfrm>
          <a:off x="381000" y="2095503"/>
          <a:ext cx="11430000" cy="445769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78314">
                  <a:extLst>
                    <a:ext uri="{9D8B030D-6E8A-4147-A177-3AD203B41FA5}">
                      <a16:colId xmlns:a16="http://schemas.microsoft.com/office/drawing/2014/main" val="744095003"/>
                    </a:ext>
                  </a:extLst>
                </a:gridCol>
                <a:gridCol w="2772229">
                  <a:extLst>
                    <a:ext uri="{9D8B030D-6E8A-4147-A177-3AD203B41FA5}">
                      <a16:colId xmlns:a16="http://schemas.microsoft.com/office/drawing/2014/main" val="770278754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2637275179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119752049"/>
                    </a:ext>
                  </a:extLst>
                </a:gridCol>
              </a:tblGrid>
              <a:tr h="557212">
                <a:tc>
                  <a:txBody>
                    <a:bodyPr/>
                    <a:lstStyle/>
                    <a:p>
                      <a:pPr algn="l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Property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Hemp</a:t>
                      </a:r>
                      <a:r>
                        <a:rPr lang="fr-FR" sz="1400" dirty="0"/>
                        <a:t> Biodiesel (H-B100)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Petroleum Diesel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Benefit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5427959"/>
                  </a:ext>
                </a:extLst>
              </a:tr>
              <a:tr h="557212"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Energy 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37 MJ/kg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45 MJ/kg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Slightly lower but cleaner combustion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672153"/>
                  </a:ext>
                </a:extLst>
              </a:tr>
              <a:tr h="557212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Cetane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Number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52–58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45–55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Better</a:t>
                      </a:r>
                      <a:r>
                        <a:rPr lang="fr-FR" sz="1400" dirty="0"/>
                        <a:t> ignition </a:t>
                      </a:r>
                      <a:r>
                        <a:rPr lang="fr-FR" sz="1400" dirty="0" err="1"/>
                        <a:t>quality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5181670"/>
                  </a:ext>
                </a:extLst>
              </a:tr>
              <a:tr h="557212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Viscosity</a:t>
                      </a:r>
                      <a:r>
                        <a:rPr lang="fr-FR" sz="1400" dirty="0"/>
                        <a:t> (40°C)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4.2–5.5 </a:t>
                      </a:r>
                      <a:r>
                        <a:rPr lang="fr-FR" sz="1400" dirty="0" err="1"/>
                        <a:t>cSt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2.5–4.5 </a:t>
                      </a:r>
                      <a:r>
                        <a:rPr lang="fr-FR" sz="1400" dirty="0" err="1"/>
                        <a:t>cSt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Good </a:t>
                      </a:r>
                      <a:r>
                        <a:rPr lang="fr-FR" sz="1400" dirty="0" err="1"/>
                        <a:t>lubrication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258556"/>
                  </a:ext>
                </a:extLst>
              </a:tr>
              <a:tr h="557212"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Flash Point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160°C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52°C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Safer</a:t>
                      </a:r>
                      <a:r>
                        <a:rPr lang="fr-FR" sz="1400" dirty="0"/>
                        <a:t> to store and </a:t>
                      </a:r>
                      <a:r>
                        <a:rPr lang="fr-FR" sz="1400" dirty="0" err="1"/>
                        <a:t>handle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4115828"/>
                  </a:ext>
                </a:extLst>
              </a:tr>
              <a:tr h="557212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Sulfur</a:t>
                      </a:r>
                      <a:r>
                        <a:rPr lang="fr-FR" sz="1400" dirty="0"/>
                        <a:t> 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&lt;0.001%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0.25–0.5%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Ultra-</a:t>
                      </a:r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emissions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043335"/>
                  </a:ext>
                </a:extLst>
              </a:tr>
              <a:tr h="557212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Oxygen</a:t>
                      </a:r>
                      <a:r>
                        <a:rPr lang="fr-FR" sz="1400" dirty="0"/>
                        <a:t> 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~11%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Promotes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complete</a:t>
                      </a:r>
                      <a:r>
                        <a:rPr lang="fr-FR" sz="1400" dirty="0"/>
                        <a:t> combustion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8216027"/>
                  </a:ext>
                </a:extLst>
              </a:tr>
              <a:tr h="557212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Biodegradability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&gt;95%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&lt;40%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Environmentally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friendly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5359552"/>
                  </a:ext>
                </a:extLst>
              </a:tr>
            </a:tbl>
          </a:graphicData>
        </a:graphic>
      </p:graphicFrame>
      <p:sp>
        <p:nvSpPr>
          <p:cNvPr id="116" name="Rectangle 115">
            <a:extLst>
              <a:ext uri="{FF2B5EF4-FFF2-40B4-BE49-F238E27FC236}">
                <a16:creationId xmlns:a16="http://schemas.microsoft.com/office/drawing/2014/main" id="{94E32AEE-E8CC-7A60-85E6-1F7B3AEA451F}"/>
              </a:ext>
            </a:extLst>
          </p:cNvPr>
          <p:cNvSpPr/>
          <p:nvPr/>
        </p:nvSpPr>
        <p:spPr>
          <a:xfrm>
            <a:off x="0" y="0"/>
            <a:ext cx="1045029" cy="348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114A07D-D1D1-D8A1-9358-9E749FEBBE22}"/>
              </a:ext>
            </a:extLst>
          </p:cNvPr>
          <p:cNvSpPr txBox="1"/>
          <p:nvPr/>
        </p:nvSpPr>
        <p:spPr>
          <a:xfrm>
            <a:off x="128817" y="35672"/>
            <a:ext cx="787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Page #5</a:t>
            </a:r>
            <a:endParaRPr lang="en-PK" sz="1200" dirty="0">
              <a:solidFill>
                <a:schemeClr val="bg1"/>
              </a:solidFill>
            </a:endParaRPr>
          </a:p>
        </p:txBody>
      </p:sp>
      <p:pic>
        <p:nvPicPr>
          <p:cNvPr id="118" name="Picture 117" descr="A red logo with black background&#10;&#10;AI-generated content may be incorrect.">
            <a:extLst>
              <a:ext uri="{FF2B5EF4-FFF2-40B4-BE49-F238E27FC236}">
                <a16:creationId xmlns:a16="http://schemas.microsoft.com/office/drawing/2014/main" id="{C0FDF982-E025-7D88-59BE-11C6EA34D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696" y="50624"/>
            <a:ext cx="693304" cy="6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7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Placeholder 76">
            <a:extLst>
              <a:ext uri="{FF2B5EF4-FFF2-40B4-BE49-F238E27FC236}">
                <a16:creationId xmlns:a16="http://schemas.microsoft.com/office/drawing/2014/main" id="{563B9C22-82FE-3622-7F96-0CBC25A199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0"/>
          <a:stretch>
            <a:fillRect/>
          </a:stretch>
        </p:blipFill>
        <p:spPr>
          <a:xfrm>
            <a:off x="0" y="0"/>
            <a:ext cx="12192000" cy="3429000"/>
          </a:xfr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FEBBE684-3103-4A81-B66E-EE477CD31344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18112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23D662-1A4E-B369-51DC-71340E60B870}"/>
              </a:ext>
            </a:extLst>
          </p:cNvPr>
          <p:cNvCxnSpPr>
            <a:cxnSpLocks/>
          </p:cNvCxnSpPr>
          <p:nvPr/>
        </p:nvCxnSpPr>
        <p:spPr>
          <a:xfrm>
            <a:off x="5831531" y="1747246"/>
            <a:ext cx="5289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364087E-8969-0EA7-AA58-7EA111E63E54}"/>
              </a:ext>
            </a:extLst>
          </p:cNvPr>
          <p:cNvSpPr txBox="1"/>
          <p:nvPr/>
        </p:nvSpPr>
        <p:spPr>
          <a:xfrm>
            <a:off x="2953544" y="466737"/>
            <a:ext cx="62849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Hemp Biofuel for Marine and Engine Applications</a:t>
            </a:r>
            <a:endParaRPr lang="en-PK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 descr="A red logo with black background&#10;&#10;AI-generated content may be incorrect.">
            <a:extLst>
              <a:ext uri="{FF2B5EF4-FFF2-40B4-BE49-F238E27FC236}">
                <a16:creationId xmlns:a16="http://schemas.microsoft.com/office/drawing/2014/main" id="{41071727-60B0-C4A1-D7BE-E71F7DE072C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696" y="50624"/>
            <a:ext cx="693304" cy="645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9C7C9B-B0B3-F74F-0B39-83BA445E4F00}"/>
              </a:ext>
            </a:extLst>
          </p:cNvPr>
          <p:cNvSpPr txBox="1"/>
          <p:nvPr/>
        </p:nvSpPr>
        <p:spPr>
          <a:xfrm>
            <a:off x="125611" y="35672"/>
            <a:ext cx="793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Page #4</a:t>
            </a:r>
            <a:endParaRPr lang="en-PK" sz="1200" dirty="0">
              <a:solidFill>
                <a:schemeClr val="bg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DCC31E3-2D1C-135E-20FF-36776322A656}"/>
              </a:ext>
            </a:extLst>
          </p:cNvPr>
          <p:cNvSpPr/>
          <p:nvPr/>
        </p:nvSpPr>
        <p:spPr>
          <a:xfrm>
            <a:off x="381000" y="2365829"/>
            <a:ext cx="2747963" cy="4187370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0B9687-AC5F-D6D3-CE24-9A1EFF38568E}"/>
              </a:ext>
            </a:extLst>
          </p:cNvPr>
          <p:cNvSpPr txBox="1"/>
          <p:nvPr/>
        </p:nvSpPr>
        <p:spPr>
          <a:xfrm>
            <a:off x="522515" y="3173248"/>
            <a:ext cx="2606447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b="1" dirty="0"/>
              <a:t>Compatible with: </a:t>
            </a:r>
            <a:r>
              <a:rPr lang="en-US" sz="1200" dirty="0"/>
              <a:t>low-speed and medium-speed diesel engines.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b="1" dirty="0"/>
              <a:t>Applications: </a:t>
            </a:r>
            <a:r>
              <a:rPr lang="en-US" sz="1200" dirty="0"/>
              <a:t>cargo vessels, fishing boats, ferries, offshore supply vessels.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b="1" dirty="0"/>
              <a:t>Benefits:</a:t>
            </a:r>
          </a:p>
          <a:p>
            <a:pPr marL="64800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Reduced </a:t>
            </a:r>
            <a:r>
              <a:rPr lang="en-US" sz="1200" dirty="0" err="1"/>
              <a:t>SOx</a:t>
            </a:r>
            <a:r>
              <a:rPr lang="en-US" sz="1200" dirty="0"/>
              <a:t>, CO, and PM (particulate matter).</a:t>
            </a:r>
          </a:p>
          <a:p>
            <a:pPr marL="64800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Better lubricity, reducing wear on injectors and pistons.</a:t>
            </a:r>
          </a:p>
          <a:p>
            <a:pPr marL="64800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Higher flash point, reducing onboard fire hazards.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48BDE990-B415-79C0-3F38-904A15E527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3333" y="2634888"/>
            <a:ext cx="421860" cy="42186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067065A-B46B-B260-CFFB-F20E03101B41}"/>
              </a:ext>
            </a:extLst>
          </p:cNvPr>
          <p:cNvSpPr txBox="1"/>
          <p:nvPr/>
        </p:nvSpPr>
        <p:spPr>
          <a:xfrm>
            <a:off x="940998" y="2584208"/>
            <a:ext cx="1535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Marine </a:t>
            </a:r>
            <a:br>
              <a:rPr lang="en-US" sz="1400" b="1" dirty="0"/>
            </a:br>
            <a:r>
              <a:rPr lang="en-US" sz="1400" b="1" dirty="0"/>
              <a:t>Engines</a:t>
            </a:r>
            <a:endParaRPr lang="en-US" sz="14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A0C018D-531F-AD4F-04A4-1FB5B79EC2B0}"/>
              </a:ext>
            </a:extLst>
          </p:cNvPr>
          <p:cNvSpPr/>
          <p:nvPr/>
        </p:nvSpPr>
        <p:spPr>
          <a:xfrm>
            <a:off x="3275012" y="2365829"/>
            <a:ext cx="2747963" cy="4187370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B55938B-6E29-B9B6-BFD9-AFB005FD25E2}"/>
              </a:ext>
            </a:extLst>
          </p:cNvPr>
          <p:cNvSpPr txBox="1"/>
          <p:nvPr/>
        </p:nvSpPr>
        <p:spPr>
          <a:xfrm>
            <a:off x="3416527" y="3173248"/>
            <a:ext cx="260644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b="1" dirty="0"/>
              <a:t>B20: </a:t>
            </a:r>
            <a:r>
              <a:rPr lang="en-US" sz="1200" dirty="0"/>
              <a:t>20% hemp biodiesel + 80% marine diesel – standard for commercial fleets.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b="1" dirty="0"/>
              <a:t>B100: </a:t>
            </a:r>
            <a:r>
              <a:rPr lang="en-US" sz="1200" dirty="0"/>
              <a:t>used for inland or smaller vessels with clean fuel mandates.</a:t>
            </a: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66909AEB-B33D-5B2A-2EDF-4935B89409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97345" y="2634888"/>
            <a:ext cx="421860" cy="42186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7A6B4C6-F31E-7C8B-DA21-6499B3A9183D}"/>
              </a:ext>
            </a:extLst>
          </p:cNvPr>
          <p:cNvSpPr txBox="1"/>
          <p:nvPr/>
        </p:nvSpPr>
        <p:spPr>
          <a:xfrm>
            <a:off x="3835010" y="2584208"/>
            <a:ext cx="1535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Marine </a:t>
            </a:r>
            <a:br>
              <a:rPr lang="en-US" sz="1400" b="1" dirty="0"/>
            </a:br>
            <a:r>
              <a:rPr lang="en-US" sz="1400" b="1" dirty="0"/>
              <a:t>Blends</a:t>
            </a:r>
            <a:endParaRPr lang="en-US" sz="1400" dirty="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7A0255-F8CC-BC4F-F2EE-41E1150DB78D}"/>
              </a:ext>
            </a:extLst>
          </p:cNvPr>
          <p:cNvSpPr/>
          <p:nvPr/>
        </p:nvSpPr>
        <p:spPr>
          <a:xfrm>
            <a:off x="6169024" y="2365829"/>
            <a:ext cx="2747963" cy="4187370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9E78A2-336F-07D7-3B7D-2BDD0D6BBF4C}"/>
              </a:ext>
            </a:extLst>
          </p:cNvPr>
          <p:cNvSpPr txBox="1"/>
          <p:nvPr/>
        </p:nvSpPr>
        <p:spPr>
          <a:xfrm>
            <a:off x="6310539" y="3173248"/>
            <a:ext cx="260644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Works in </a:t>
            </a:r>
            <a:r>
              <a:rPr lang="en-US" sz="1200" b="1" dirty="0"/>
              <a:t>compression-ignition (CI)</a:t>
            </a:r>
            <a:r>
              <a:rPr lang="en-US" sz="1200" dirty="0"/>
              <a:t> engines with no modification up to </a:t>
            </a:r>
            <a:r>
              <a:rPr lang="en-US" sz="1200" b="1" dirty="0"/>
              <a:t>B20</a:t>
            </a:r>
            <a:r>
              <a:rPr lang="en-US" sz="1200" dirty="0"/>
              <a:t> blend.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Higher blends may require </a:t>
            </a:r>
            <a:r>
              <a:rPr lang="en-US" sz="1200" b="1" dirty="0"/>
              <a:t>fuel filter upgrades 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0A7D7892-520C-DBFF-C40B-70CACCB90C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91357" y="2634888"/>
            <a:ext cx="421860" cy="42186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E5C8891-CF9A-4961-7468-334CED493094}"/>
              </a:ext>
            </a:extLst>
          </p:cNvPr>
          <p:cNvSpPr txBox="1"/>
          <p:nvPr/>
        </p:nvSpPr>
        <p:spPr>
          <a:xfrm>
            <a:off x="6729022" y="2584208"/>
            <a:ext cx="2200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Land Transport and Agricultural Machinery</a:t>
            </a:r>
            <a:endParaRPr lang="en-US" sz="1400" dirty="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899871D-5846-1E8B-DF0D-FFC5822F14AD}"/>
              </a:ext>
            </a:extLst>
          </p:cNvPr>
          <p:cNvSpPr/>
          <p:nvPr/>
        </p:nvSpPr>
        <p:spPr>
          <a:xfrm>
            <a:off x="9063037" y="2365829"/>
            <a:ext cx="2747963" cy="4187370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0E1AB62-CD72-C468-AE53-23A32E4FCD24}"/>
              </a:ext>
            </a:extLst>
          </p:cNvPr>
          <p:cNvSpPr txBox="1"/>
          <p:nvPr/>
        </p:nvSpPr>
        <p:spPr>
          <a:xfrm>
            <a:off x="9204552" y="3173248"/>
            <a:ext cx="260644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Hemp biodiesel powers </a:t>
            </a:r>
            <a:r>
              <a:rPr lang="en-US" sz="1200" b="1" dirty="0"/>
              <a:t>diesel gensets, irrigation pumps, </a:t>
            </a:r>
            <a:r>
              <a:rPr lang="en-US" sz="1200" dirty="0"/>
              <a:t>and</a:t>
            </a:r>
            <a:r>
              <a:rPr lang="en-US" sz="1200" b="1" dirty="0"/>
              <a:t> microgrids.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200" dirty="0"/>
              <a:t>Offers energy independence for </a:t>
            </a:r>
            <a:r>
              <a:rPr lang="en-US" sz="1200" b="1" dirty="0"/>
              <a:t>rural or off-grid operations.</a:t>
            </a:r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9F9ED5ED-7418-40E1-4143-C309F01A52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85370" y="2634888"/>
            <a:ext cx="421860" cy="42186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37393A9-B40D-9F42-BFA1-E41FBF5FC947}"/>
              </a:ext>
            </a:extLst>
          </p:cNvPr>
          <p:cNvSpPr txBox="1"/>
          <p:nvPr/>
        </p:nvSpPr>
        <p:spPr>
          <a:xfrm>
            <a:off x="9623035" y="2584208"/>
            <a:ext cx="1902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Stationary Power and Generators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625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81B523-D45E-5E58-7015-BDF9F48FEAB2}"/>
              </a:ext>
            </a:extLst>
          </p:cNvPr>
          <p:cNvSpPr/>
          <p:nvPr/>
        </p:nvSpPr>
        <p:spPr>
          <a:xfrm>
            <a:off x="722312" y="2057401"/>
            <a:ext cx="5109219" cy="4333862"/>
          </a:xfrm>
          <a:prstGeom prst="roundRect">
            <a:avLst>
              <a:gd name="adj" fmla="val 326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CAA0202-CF08-4290-D965-D7C0BEC923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63253" y="2416257"/>
            <a:ext cx="824858" cy="824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8F3B73-A8FA-584F-7E46-89A7C95440CF}"/>
              </a:ext>
            </a:extLst>
          </p:cNvPr>
          <p:cNvSpPr txBox="1"/>
          <p:nvPr/>
        </p:nvSpPr>
        <p:spPr>
          <a:xfrm>
            <a:off x="846233" y="3499439"/>
            <a:ext cx="2881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Hemp Ethanol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F41F9-AA40-3BDC-A5F6-D8372C602A00}"/>
              </a:ext>
            </a:extLst>
          </p:cNvPr>
          <p:cNvSpPr txBox="1"/>
          <p:nvPr/>
        </p:nvSpPr>
        <p:spPr>
          <a:xfrm>
            <a:off x="846233" y="3969860"/>
            <a:ext cx="49852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dirty="0"/>
              <a:t>Derived from fermenting cellulose in hemp stalks.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dirty="0"/>
              <a:t>Pretreatment with acid or enzyme hydrolysis converts cellulose to glucose.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dirty="0"/>
              <a:t>Yeast fermentation converts glucose to ethanol.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867B2A-6403-A2F6-E51D-794274995E71}"/>
              </a:ext>
            </a:extLst>
          </p:cNvPr>
          <p:cNvSpPr txBox="1"/>
          <p:nvPr/>
        </p:nvSpPr>
        <p:spPr>
          <a:xfrm>
            <a:off x="846233" y="5710921"/>
            <a:ext cx="4985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Used as </a:t>
            </a:r>
            <a:r>
              <a:rPr lang="en-US" sz="1400" b="1" dirty="0"/>
              <a:t>bioethanol fuel (E10–E85 blends) </a:t>
            </a:r>
            <a:r>
              <a:rPr lang="en-US" sz="1400" dirty="0"/>
              <a:t>in spark-ignition engines.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F241DB-71A0-69CF-1137-3F0C40469C95}"/>
              </a:ext>
            </a:extLst>
          </p:cNvPr>
          <p:cNvGrpSpPr/>
          <p:nvPr/>
        </p:nvGrpSpPr>
        <p:grpSpPr>
          <a:xfrm>
            <a:off x="846233" y="5240500"/>
            <a:ext cx="3178472" cy="307777"/>
            <a:chOff x="5300180" y="2879602"/>
            <a:chExt cx="3178472" cy="30777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993831-84D6-B640-F23F-E31B869D0576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6306241" y="3033491"/>
              <a:ext cx="50190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166BC38-FADE-1A67-5806-7D7E3A0395A4}"/>
                </a:ext>
              </a:extLst>
            </p:cNvPr>
            <p:cNvGrpSpPr/>
            <p:nvPr/>
          </p:nvGrpSpPr>
          <p:grpSpPr>
            <a:xfrm>
              <a:off x="5300180" y="2879602"/>
              <a:ext cx="3178472" cy="307777"/>
              <a:chOff x="5300180" y="2879602"/>
              <a:chExt cx="3178472" cy="30777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7A64AD-D146-9AC1-CF9A-DB744D732239}"/>
                  </a:ext>
                </a:extLst>
              </p:cNvPr>
              <p:cNvSpPr txBox="1"/>
              <p:nvPr/>
            </p:nvSpPr>
            <p:spPr>
              <a:xfrm>
                <a:off x="5300180" y="2879602"/>
                <a:ext cx="100606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C</a:t>
                </a:r>
                <a:r>
                  <a:rPr lang="en-US" sz="1400" baseline="-25000" dirty="0"/>
                  <a:t>6</a:t>
                </a:r>
                <a:r>
                  <a:rPr lang="en-US" sz="1400" dirty="0"/>
                  <a:t>H</a:t>
                </a:r>
                <a:r>
                  <a:rPr lang="en-US" sz="1400" baseline="-25000" dirty="0"/>
                  <a:t>12</a:t>
                </a:r>
                <a:r>
                  <a:rPr lang="en-US" sz="1400" dirty="0"/>
                  <a:t>O</a:t>
                </a:r>
                <a:r>
                  <a:rPr lang="en-US" sz="1400" baseline="-25000" dirty="0"/>
                  <a:t>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A4DD7B-F829-E041-33C9-0ADC60F78185}"/>
                  </a:ext>
                </a:extLst>
              </p:cNvPr>
              <p:cNvSpPr txBox="1"/>
              <p:nvPr/>
            </p:nvSpPr>
            <p:spPr>
              <a:xfrm>
                <a:off x="6808144" y="2879602"/>
                <a:ext cx="167050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2C</a:t>
                </a:r>
                <a:r>
                  <a:rPr lang="en-US" sz="1400" baseline="-25000" dirty="0"/>
                  <a:t>2</a:t>
                </a:r>
                <a:r>
                  <a:rPr lang="en-US" sz="1400" dirty="0"/>
                  <a:t>H</a:t>
                </a:r>
                <a:r>
                  <a:rPr lang="en-US" sz="1400" baseline="-25000" dirty="0"/>
                  <a:t>5</a:t>
                </a:r>
                <a:r>
                  <a:rPr lang="en-US" sz="1400" dirty="0"/>
                  <a:t>OH + </a:t>
                </a:r>
                <a:r>
                  <a:rPr lang="en-US" sz="1400" baseline="-25000" dirty="0"/>
                  <a:t>2</a:t>
                </a:r>
                <a:r>
                  <a:rPr lang="en-US" sz="1400" dirty="0"/>
                  <a:t>CO</a:t>
                </a:r>
                <a:r>
                  <a:rPr lang="en-US" sz="1400" baseline="-25000" dirty="0"/>
                  <a:t>2</a:t>
                </a:r>
              </a:p>
            </p:txBody>
          </p:sp>
        </p:grp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7504A8-5190-0DD0-3AA3-0FFB7428B6AD}"/>
              </a:ext>
            </a:extLst>
          </p:cNvPr>
          <p:cNvSpPr/>
          <p:nvPr/>
        </p:nvSpPr>
        <p:spPr>
          <a:xfrm>
            <a:off x="6360471" y="2057401"/>
            <a:ext cx="5109219" cy="4333862"/>
          </a:xfrm>
          <a:prstGeom prst="roundRect">
            <a:avLst>
              <a:gd name="adj" fmla="val 326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725734A-E654-257D-F018-A089C3E14D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01412" y="2416257"/>
            <a:ext cx="824858" cy="8248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BC96385-4F39-373F-6074-989DA57C6AF1}"/>
              </a:ext>
            </a:extLst>
          </p:cNvPr>
          <p:cNvSpPr txBox="1"/>
          <p:nvPr/>
        </p:nvSpPr>
        <p:spPr>
          <a:xfrm>
            <a:off x="6484392" y="3499439"/>
            <a:ext cx="2881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Hemp Methanol &amp; Syngas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4ED613-AA5F-D1BB-F521-7C938EDA5F15}"/>
              </a:ext>
            </a:extLst>
          </p:cNvPr>
          <p:cNvSpPr txBox="1"/>
          <p:nvPr/>
        </p:nvSpPr>
        <p:spPr>
          <a:xfrm>
            <a:off x="6484392" y="3969860"/>
            <a:ext cx="4985298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b="1" dirty="0"/>
              <a:t>Pyrolysis or gasification </a:t>
            </a:r>
            <a:r>
              <a:rPr lang="en-US" sz="1400" dirty="0"/>
              <a:t>of hemp biomass produces </a:t>
            </a:r>
            <a:r>
              <a:rPr lang="en-US" sz="1400" b="1" dirty="0"/>
              <a:t>syngas (CO + H₂).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dirty="0"/>
              <a:t>Syngas is catalytically converted to </a:t>
            </a:r>
            <a:r>
              <a:rPr lang="en-US" sz="1400" b="1" dirty="0"/>
              <a:t>methanol, bio-oil, </a:t>
            </a:r>
            <a:r>
              <a:rPr lang="en-US" sz="1400" dirty="0"/>
              <a:t>or</a:t>
            </a:r>
            <a:r>
              <a:rPr lang="en-US" sz="1400" b="1" dirty="0"/>
              <a:t> hydrogen fuel.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E13FCCB-5C15-BA17-B387-81BF7A991EB4}"/>
              </a:ext>
            </a:extLst>
          </p:cNvPr>
          <p:cNvGrpSpPr/>
          <p:nvPr/>
        </p:nvGrpSpPr>
        <p:grpSpPr>
          <a:xfrm>
            <a:off x="380999" y="466737"/>
            <a:ext cx="7895772" cy="1280509"/>
            <a:chOff x="2148115" y="466737"/>
            <a:chExt cx="7895772" cy="128050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CD241B3-C121-F404-3543-A928AB164E5C}"/>
                </a:ext>
              </a:extLst>
            </p:cNvPr>
            <p:cNvCxnSpPr>
              <a:cxnSpLocks/>
            </p:cNvCxnSpPr>
            <p:nvPr/>
          </p:nvCxnSpPr>
          <p:spPr>
            <a:xfrm>
              <a:off x="2286228" y="1747246"/>
              <a:ext cx="528938" cy="0"/>
            </a:xfrm>
            <a:prstGeom prst="line">
              <a:avLst/>
            </a:prstGeom>
            <a:ln w="28575"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369D3-48E3-62D6-9529-A4CDE36B5B5C}"/>
                </a:ext>
              </a:extLst>
            </p:cNvPr>
            <p:cNvSpPr txBox="1"/>
            <p:nvPr/>
          </p:nvSpPr>
          <p:spPr>
            <a:xfrm>
              <a:off x="2148115" y="466737"/>
              <a:ext cx="789577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Other Hemp-</a:t>
              </a:r>
              <a:b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</a:br>
              <a:r>
                <a:rPr lang="en-US" sz="3600" dirty="0">
                  <a:solidFill>
                    <a:schemeClr val="accent1"/>
                  </a:solidFill>
                  <a:latin typeface="+mj-lt"/>
                </a:rPr>
                <a:t>Based Fuels</a:t>
              </a:r>
              <a:endParaRPr lang="en-PK" sz="36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49AD1F8-72E9-9530-D6C2-DDDFD0260903}"/>
              </a:ext>
            </a:extLst>
          </p:cNvPr>
          <p:cNvSpPr/>
          <p:nvPr/>
        </p:nvSpPr>
        <p:spPr>
          <a:xfrm>
            <a:off x="0" y="0"/>
            <a:ext cx="1045029" cy="348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9A59FA-19B3-25F6-9CA7-E7A9AD6DE5EF}"/>
              </a:ext>
            </a:extLst>
          </p:cNvPr>
          <p:cNvSpPr txBox="1"/>
          <p:nvPr/>
        </p:nvSpPr>
        <p:spPr>
          <a:xfrm>
            <a:off x="128817" y="35672"/>
            <a:ext cx="787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Page #5</a:t>
            </a:r>
            <a:endParaRPr lang="en-PK" sz="1200" dirty="0">
              <a:solidFill>
                <a:schemeClr val="bg1"/>
              </a:solidFill>
            </a:endParaRPr>
          </a:p>
        </p:txBody>
      </p:sp>
      <p:pic>
        <p:nvPicPr>
          <p:cNvPr id="41" name="Picture 40" descr="A red logo with black background&#10;&#10;AI-generated content may be incorrect.">
            <a:extLst>
              <a:ext uri="{FF2B5EF4-FFF2-40B4-BE49-F238E27FC236}">
                <a16:creationId xmlns:a16="http://schemas.microsoft.com/office/drawing/2014/main" id="{E12BF02D-134A-A365-080A-FAB0A9505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696" y="50624"/>
            <a:ext cx="693304" cy="6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0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8C5002-E819-4FE1-ED1B-F048CB866F93}"/>
              </a:ext>
            </a:extLst>
          </p:cNvPr>
          <p:cNvGrpSpPr/>
          <p:nvPr/>
        </p:nvGrpSpPr>
        <p:grpSpPr>
          <a:xfrm>
            <a:off x="380999" y="466737"/>
            <a:ext cx="7895772" cy="1280509"/>
            <a:chOff x="2148115" y="466737"/>
            <a:chExt cx="7895772" cy="128050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6F7270C-3F07-F904-8E4A-AE64B48A7F6E}"/>
                </a:ext>
              </a:extLst>
            </p:cNvPr>
            <p:cNvCxnSpPr>
              <a:cxnSpLocks/>
            </p:cNvCxnSpPr>
            <p:nvPr/>
          </p:nvCxnSpPr>
          <p:spPr>
            <a:xfrm>
              <a:off x="2286228" y="1747246"/>
              <a:ext cx="528938" cy="0"/>
            </a:xfrm>
            <a:prstGeom prst="line">
              <a:avLst/>
            </a:prstGeom>
            <a:ln w="28575"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71CE04-0572-4F2B-E79D-C94F8B167D6B}"/>
                </a:ext>
              </a:extLst>
            </p:cNvPr>
            <p:cNvSpPr txBox="1"/>
            <p:nvPr/>
          </p:nvSpPr>
          <p:spPr>
            <a:xfrm>
              <a:off x="2148115" y="466737"/>
              <a:ext cx="789577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Environmental and </a:t>
              </a:r>
              <a:b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</a:br>
              <a:r>
                <a:rPr lang="en-US" sz="3600" dirty="0">
                  <a:solidFill>
                    <a:schemeClr val="accent1"/>
                  </a:solidFill>
                  <a:latin typeface="+mj-lt"/>
                </a:rPr>
                <a:t>Economic Benefits</a:t>
              </a:r>
              <a:endParaRPr lang="en-PK" sz="36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43C18B-408E-12D7-5F74-639706813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825517"/>
              </p:ext>
            </p:extLst>
          </p:nvPr>
        </p:nvGraphicFramePr>
        <p:xfrm>
          <a:off x="381000" y="2095502"/>
          <a:ext cx="11430000" cy="445769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797300">
                  <a:extLst>
                    <a:ext uri="{9D8B030D-6E8A-4147-A177-3AD203B41FA5}">
                      <a16:colId xmlns:a16="http://schemas.microsoft.com/office/drawing/2014/main" val="744095003"/>
                    </a:ext>
                  </a:extLst>
                </a:gridCol>
                <a:gridCol w="7632700">
                  <a:extLst>
                    <a:ext uri="{9D8B030D-6E8A-4147-A177-3AD203B41FA5}">
                      <a16:colId xmlns:a16="http://schemas.microsoft.com/office/drawing/2014/main" val="770278754"/>
                    </a:ext>
                  </a:extLst>
                </a:gridCol>
              </a:tblGrid>
              <a:tr h="636814"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Category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Hemp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Biofuel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Advantage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5427959"/>
                  </a:ext>
                </a:extLst>
              </a:tr>
              <a:tr h="636814"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Carbon </a:t>
                      </a:r>
                      <a:r>
                        <a:rPr lang="fr-FR" sz="1400" dirty="0" err="1"/>
                        <a:t>Neutrality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CO2 absorbed during hemp growth offsets emissions during combustion.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672153"/>
                  </a:ext>
                </a:extLst>
              </a:tr>
              <a:tr h="636814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/>
                        <a:t>Soil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Remediation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Hemp removes heavy metals and improves soil health (phytoremediation).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5181670"/>
                  </a:ext>
                </a:extLst>
              </a:tr>
              <a:tr h="636814"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Low Input </a:t>
                      </a:r>
                      <a:r>
                        <a:rPr lang="fr-FR" sz="1400" dirty="0" err="1"/>
                        <a:t>Crop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Minimal pesticides, </a:t>
                      </a:r>
                      <a:r>
                        <a:rPr lang="fr-FR" sz="1400" dirty="0" err="1"/>
                        <a:t>deep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roots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prevent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erosion</a:t>
                      </a:r>
                      <a:r>
                        <a:rPr lang="fr-FR" sz="1400" dirty="0"/>
                        <a:t>, </a:t>
                      </a:r>
                      <a:r>
                        <a:rPr lang="fr-FR" sz="1400" dirty="0" err="1"/>
                        <a:t>grows</a:t>
                      </a:r>
                      <a:r>
                        <a:rPr lang="fr-FR" sz="1400" dirty="0"/>
                        <a:t> on marginal land.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258556"/>
                  </a:ext>
                </a:extLst>
              </a:tr>
              <a:tr h="636814"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Energy Security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Reduces dependence on imported fossil fuels.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4115828"/>
                  </a:ext>
                </a:extLst>
              </a:tr>
              <a:tr h="636814"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Waste </a:t>
                      </a:r>
                      <a:r>
                        <a:rPr lang="fr-FR" sz="1400" dirty="0" err="1"/>
                        <a:t>Utilization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Seed cake -&gt; animal feed; stalks -&gt; fiber, ethanol, or biomass energy.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043335"/>
                  </a:ext>
                </a:extLst>
              </a:tr>
              <a:tr h="636814"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Compliance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Meets EU RED II, U.S. EPA Renewable Fuel Standard, and IMO decarbonization goals.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821602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1EC1278-F395-B38B-49DC-923FE4AFEC9C}"/>
              </a:ext>
            </a:extLst>
          </p:cNvPr>
          <p:cNvSpPr/>
          <p:nvPr/>
        </p:nvSpPr>
        <p:spPr>
          <a:xfrm>
            <a:off x="0" y="0"/>
            <a:ext cx="1045029" cy="348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9F7A7-4A90-FDC9-5429-3E13D2D97EE4}"/>
              </a:ext>
            </a:extLst>
          </p:cNvPr>
          <p:cNvSpPr txBox="1"/>
          <p:nvPr/>
        </p:nvSpPr>
        <p:spPr>
          <a:xfrm>
            <a:off x="128817" y="35672"/>
            <a:ext cx="787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Page #5</a:t>
            </a:r>
            <a:endParaRPr lang="en-PK" sz="1200" dirty="0">
              <a:solidFill>
                <a:schemeClr val="bg1"/>
              </a:solidFill>
            </a:endParaRPr>
          </a:p>
        </p:txBody>
      </p:sp>
      <p:pic>
        <p:nvPicPr>
          <p:cNvPr id="8" name="Picture 7" descr="A red logo with black background&#10;&#10;AI-generated content may be incorrect.">
            <a:extLst>
              <a:ext uri="{FF2B5EF4-FFF2-40B4-BE49-F238E27FC236}">
                <a16:creationId xmlns:a16="http://schemas.microsoft.com/office/drawing/2014/main" id="{C6EEB143-C022-25D2-A536-EE41CA145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696" y="50624"/>
            <a:ext cx="693304" cy="6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08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C697C3FB-1763-3B05-3382-C73BA03330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r="16311"/>
          <a:stretch>
            <a:fillRect/>
          </a:stretch>
        </p:blipFill>
        <p:spPr/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C6BEE31-D9F2-3E8F-1D4B-57A2B979D9F7}"/>
              </a:ext>
            </a:extLst>
          </p:cNvPr>
          <p:cNvGrpSpPr/>
          <p:nvPr/>
        </p:nvGrpSpPr>
        <p:grpSpPr>
          <a:xfrm>
            <a:off x="380999" y="466737"/>
            <a:ext cx="7895772" cy="1280509"/>
            <a:chOff x="2148115" y="466737"/>
            <a:chExt cx="7895772" cy="128050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967CCAB-B5BE-6181-3001-2DF318D97548}"/>
                </a:ext>
              </a:extLst>
            </p:cNvPr>
            <p:cNvCxnSpPr>
              <a:cxnSpLocks/>
            </p:cNvCxnSpPr>
            <p:nvPr/>
          </p:nvCxnSpPr>
          <p:spPr>
            <a:xfrm>
              <a:off x="2286228" y="1747246"/>
              <a:ext cx="528938" cy="0"/>
            </a:xfrm>
            <a:prstGeom prst="line">
              <a:avLst/>
            </a:prstGeom>
            <a:ln w="28575"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27853B-A2FF-7FCB-2CC4-29185A8B560C}"/>
                </a:ext>
              </a:extLst>
            </p:cNvPr>
            <p:cNvSpPr txBox="1"/>
            <p:nvPr/>
          </p:nvSpPr>
          <p:spPr>
            <a:xfrm>
              <a:off x="2148115" y="466737"/>
              <a:ext cx="789577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Integration into Marine </a:t>
              </a:r>
              <a:b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</a:br>
              <a:r>
                <a:rPr lang="en-US" sz="3600" dirty="0">
                  <a:solidFill>
                    <a:schemeClr val="accent1"/>
                  </a:solidFill>
                  <a:latin typeface="+mj-lt"/>
                </a:rPr>
                <a:t>and Industrial Use</a:t>
              </a:r>
              <a:endParaRPr lang="en-PK" sz="36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6CE090-0BB4-68FF-F6C3-8E1D06290531}"/>
              </a:ext>
            </a:extLst>
          </p:cNvPr>
          <p:cNvSpPr/>
          <p:nvPr/>
        </p:nvSpPr>
        <p:spPr>
          <a:xfrm>
            <a:off x="381000" y="2025004"/>
            <a:ext cx="5715000" cy="2524135"/>
          </a:xfrm>
          <a:prstGeom prst="roundRect">
            <a:avLst>
              <a:gd name="adj" fmla="val 4586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965E1E2-AF3D-1A66-2F62-69FE570562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1940" y="2205613"/>
            <a:ext cx="542745" cy="542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7C0C3-AD3A-0F9F-B5FF-D5BA6471E318}"/>
              </a:ext>
            </a:extLst>
          </p:cNvPr>
          <p:cNvSpPr txBox="1"/>
          <p:nvPr/>
        </p:nvSpPr>
        <p:spPr>
          <a:xfrm>
            <a:off x="1224649" y="2323097"/>
            <a:ext cx="2881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Marine Use Cases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AB620-6A9A-F314-CFDF-2DFB4A1071F2}"/>
              </a:ext>
            </a:extLst>
          </p:cNvPr>
          <p:cNvSpPr txBox="1"/>
          <p:nvPr/>
        </p:nvSpPr>
        <p:spPr>
          <a:xfrm>
            <a:off x="621940" y="2843073"/>
            <a:ext cx="547406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b="1" dirty="0"/>
              <a:t>IMO 2020 sulfur cap compliance: </a:t>
            </a:r>
            <a:r>
              <a:rPr lang="en-US" sz="1400" dirty="0"/>
              <a:t>H-biodiesel’s sulfur-free nature helps meet &lt;0.5% sulfur limits.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b="1" dirty="0"/>
              <a:t>Hybrid engines: </a:t>
            </a:r>
            <a:r>
              <a:rPr lang="en-US" sz="1400" dirty="0"/>
              <a:t>blends with LNG or hydrogen-ready systems for further emission reduction.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b="1" dirty="0"/>
              <a:t>Retrofit feasibility: </a:t>
            </a:r>
            <a:r>
              <a:rPr lang="en-US" sz="1400" dirty="0"/>
              <a:t>fuel storage and line cleaning required before switching.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D06DC5-EEE3-3A0E-BDB8-874017354950}"/>
              </a:ext>
            </a:extLst>
          </p:cNvPr>
          <p:cNvSpPr/>
          <p:nvPr/>
        </p:nvSpPr>
        <p:spPr>
          <a:xfrm>
            <a:off x="381000" y="4692004"/>
            <a:ext cx="5715000" cy="1861196"/>
          </a:xfrm>
          <a:prstGeom prst="roundRect">
            <a:avLst>
              <a:gd name="adj" fmla="val 4586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31800" dist="139700" dir="5400000" sx="92000" sy="9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57B7090-0CF6-AF9E-7561-83A65B14AA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1940" y="4864309"/>
            <a:ext cx="542745" cy="5427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2C83E8-9F1A-87B7-E78E-3B84DEA06569}"/>
              </a:ext>
            </a:extLst>
          </p:cNvPr>
          <p:cNvSpPr txBox="1"/>
          <p:nvPr/>
        </p:nvSpPr>
        <p:spPr>
          <a:xfrm>
            <a:off x="1224649" y="4981793"/>
            <a:ext cx="2881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Industrial Applications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3A9288-C45F-4C9D-359F-345196AE80D9}"/>
              </a:ext>
            </a:extLst>
          </p:cNvPr>
          <p:cNvSpPr txBox="1"/>
          <p:nvPr/>
        </p:nvSpPr>
        <p:spPr>
          <a:xfrm>
            <a:off x="621940" y="5501769"/>
            <a:ext cx="54740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b="1" dirty="0"/>
              <a:t>Mining and construction equipment.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b="1" dirty="0"/>
              <a:t>Backup power systems.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»"/>
            </a:pPr>
            <a:r>
              <a:rPr lang="en-US" sz="1400" b="1" dirty="0"/>
              <a:t>Agricultural tractors and harvesters.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66E169-8747-0ED6-1E22-03A66F3BC637}"/>
              </a:ext>
            </a:extLst>
          </p:cNvPr>
          <p:cNvSpPr/>
          <p:nvPr/>
        </p:nvSpPr>
        <p:spPr>
          <a:xfrm>
            <a:off x="0" y="0"/>
            <a:ext cx="1045029" cy="348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D0F859-E15B-2885-6A23-AA3E6113BCA3}"/>
              </a:ext>
            </a:extLst>
          </p:cNvPr>
          <p:cNvSpPr txBox="1"/>
          <p:nvPr/>
        </p:nvSpPr>
        <p:spPr>
          <a:xfrm>
            <a:off x="128817" y="35672"/>
            <a:ext cx="787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Page #5</a:t>
            </a:r>
            <a:endParaRPr lang="en-PK" sz="1200" dirty="0">
              <a:solidFill>
                <a:schemeClr val="bg1"/>
              </a:solidFill>
            </a:endParaRPr>
          </a:p>
        </p:txBody>
      </p:sp>
      <p:pic>
        <p:nvPicPr>
          <p:cNvPr id="28" name="Picture 27" descr="A red logo with black background&#10;&#10;AI-generated content may be incorrect.">
            <a:extLst>
              <a:ext uri="{FF2B5EF4-FFF2-40B4-BE49-F238E27FC236}">
                <a16:creationId xmlns:a16="http://schemas.microsoft.com/office/drawing/2014/main" id="{693C7793-A8A8-0E8F-12A2-F8FAB05B5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696" y="50624"/>
            <a:ext cx="693304" cy="6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42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A2C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96">
      <a:majorFont>
        <a:latin typeface="Inter Black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1023</Words>
  <Application>Microsoft Macintosh PowerPoint</Application>
  <PresentationFormat>Widescreen</PresentationFormat>
  <Paragraphs>171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Inter Black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Complete Design - V2</dc:title>
  <dc:creator>mh3046307@gmail.com</dc:creator>
  <cp:lastModifiedBy>rene joseph2.com</cp:lastModifiedBy>
  <cp:revision>32</cp:revision>
  <dcterms:created xsi:type="dcterms:W3CDTF">2020-12-03T17:36:14Z</dcterms:created>
  <dcterms:modified xsi:type="dcterms:W3CDTF">2026-05-20T03:48:05Z</dcterms:modified>
</cp:coreProperties>
</file>